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4.xml" ContentType="application/vnd.openxmlformats-officedocument.presentationml.tags+xml"/>
  <Override PartName="/ppt/tags/tag1.xml" ContentType="application/vnd.openxmlformats-officedocument.presentationml.tags+xml"/>
  <Override PartName="/ppt/tags/tag8.xml" ContentType="application/vnd.openxmlformats-officedocument.presentationml.tags+xml"/>
  <Override PartName="/ppt/tags/tag5.xml" ContentType="application/vnd.openxmlformats-officedocument.presentationml.tags+xml"/>
  <Override PartName="/ppt/tags/tag11.xml" ContentType="application/vnd.openxmlformats-officedocument.presentationml.tags+xml"/>
  <Override PartName="/ppt/tags/tag9.xml" ContentType="application/vnd.openxmlformats-officedocument.presentationml.tags+xml"/>
  <Override PartName="/ppt/tags/tag3.xml" ContentType="application/vnd.openxmlformats-officedocument.presentationml.tags+xml"/>
  <Override PartName="/ppt/tags/tag6.xml" ContentType="application/vnd.openxmlformats-officedocument.presentationml.tags+xml"/>
  <Override PartName="/ppt/tags/tag2.xml" ContentType="application/vnd.openxmlformats-officedocument.presentationml.tags+xml"/>
  <Override PartName="/ppt/tags/tag7.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30"/>
  </p:notesMasterIdLst>
  <p:sldIdLst>
    <p:sldId id="1364" r:id="rId2"/>
    <p:sldId id="912" r:id="rId3"/>
    <p:sldId id="917" r:id="rId4"/>
    <p:sldId id="1365" r:id="rId5"/>
    <p:sldId id="913" r:id="rId6"/>
    <p:sldId id="1366" r:id="rId7"/>
    <p:sldId id="264" r:id="rId8"/>
    <p:sldId id="265" r:id="rId9"/>
    <p:sldId id="266" r:id="rId10"/>
    <p:sldId id="1368" r:id="rId11"/>
    <p:sldId id="279" r:id="rId12"/>
    <p:sldId id="271" r:id="rId13"/>
    <p:sldId id="270" r:id="rId14"/>
    <p:sldId id="272" r:id="rId15"/>
    <p:sldId id="273" r:id="rId16"/>
    <p:sldId id="274" r:id="rId17"/>
    <p:sldId id="1363" r:id="rId18"/>
    <p:sldId id="277" r:id="rId19"/>
    <p:sldId id="915" r:id="rId20"/>
    <p:sldId id="269" r:id="rId21"/>
    <p:sldId id="280" r:id="rId22"/>
    <p:sldId id="287" r:id="rId23"/>
    <p:sldId id="288" r:id="rId24"/>
    <p:sldId id="275" r:id="rId25"/>
    <p:sldId id="290" r:id="rId26"/>
    <p:sldId id="281" r:id="rId27"/>
    <p:sldId id="285" r:id="rId28"/>
    <p:sldId id="291" r:id="rId29"/>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uong, Son" initials="TS" lastIdx="1" clrIdx="0">
    <p:extLst>
      <p:ext uri="{19B8F6BF-5375-455C-9EA6-DF929625EA0E}">
        <p15:presenceInfo xmlns:p15="http://schemas.microsoft.com/office/powerpoint/2012/main" userId="Truong, Son" providerId="None"/>
      </p:ext>
    </p:extLst>
  </p:cmAuthor>
  <p:cmAuthor id="2" name="Heard, Barbara" initials="HB" lastIdx="14" clrIdx="1">
    <p:extLst>
      <p:ext uri="{19B8F6BF-5375-455C-9EA6-DF929625EA0E}">
        <p15:presenceInfo xmlns:p15="http://schemas.microsoft.com/office/powerpoint/2012/main" userId="S::barbara.heard@doas.ga.gov::78651dea-a8ed-430e-b498-be1ff0f854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3" d="100"/>
          <a:sy n="63" d="100"/>
        </p:scale>
        <p:origin x="80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4.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2"/>
          </a:xfrm>
          <a:prstGeom prst="rect">
            <a:avLst/>
          </a:prstGeom>
        </p:spPr>
        <p:txBody>
          <a:bodyPr vert="horz" lIns="93315" tIns="46657" rIns="93315" bIns="46657" rtlCol="0"/>
          <a:lstStyle>
            <a:lvl1pPr algn="l">
              <a:defRPr sz="1200"/>
            </a:lvl1pPr>
          </a:lstStyle>
          <a:p>
            <a:endParaRPr lang="en-US" dirty="0"/>
          </a:p>
        </p:txBody>
      </p:sp>
      <p:sp>
        <p:nvSpPr>
          <p:cNvPr id="3" name="Date Placeholder 2"/>
          <p:cNvSpPr>
            <a:spLocks noGrp="1"/>
          </p:cNvSpPr>
          <p:nvPr>
            <p:ph type="dt" idx="1"/>
          </p:nvPr>
        </p:nvSpPr>
        <p:spPr>
          <a:xfrm>
            <a:off x="3978133" y="1"/>
            <a:ext cx="3043343" cy="467072"/>
          </a:xfrm>
          <a:prstGeom prst="rect">
            <a:avLst/>
          </a:prstGeom>
        </p:spPr>
        <p:txBody>
          <a:bodyPr vert="horz" lIns="93315" tIns="46657" rIns="93315" bIns="46657" rtlCol="0"/>
          <a:lstStyle>
            <a:lvl1pPr algn="r">
              <a:defRPr sz="1200"/>
            </a:lvl1pPr>
          </a:lstStyle>
          <a:p>
            <a:fld id="{B901C04F-D638-4893-927F-87BC42895EE2}" type="datetimeFigureOut">
              <a:rPr lang="en-US" smtClean="0"/>
              <a:t>10/13/2022</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5" tIns="46657" rIns="93315" bIns="46657"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15" tIns="46657" rIns="93315" bIns="4665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7071"/>
          </a:xfrm>
          <a:prstGeom prst="rect">
            <a:avLst/>
          </a:prstGeom>
        </p:spPr>
        <p:txBody>
          <a:bodyPr vert="horz" lIns="93315" tIns="46657" rIns="93315" bIns="4665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15" tIns="46657" rIns="93315" bIns="46657" rtlCol="0" anchor="b"/>
          <a:lstStyle>
            <a:lvl1pPr algn="r">
              <a:defRPr sz="1200"/>
            </a:lvl1pPr>
          </a:lstStyle>
          <a:p>
            <a:fld id="{F7154DD4-5EB4-4241-B21C-0103EF131373}" type="slidenum">
              <a:rPr lang="en-US" smtClean="0"/>
              <a:t>‹#›</a:t>
            </a:fld>
            <a:endParaRPr lang="en-US" dirty="0"/>
          </a:p>
        </p:txBody>
      </p:sp>
    </p:spTree>
    <p:extLst>
      <p:ext uri="{BB962C8B-B14F-4D97-AF65-F5344CB8AC3E}">
        <p14:creationId xmlns:p14="http://schemas.microsoft.com/office/powerpoint/2010/main" val="517197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1831DF-F4B4-4436-9629-C3DBFB6E7A73}" type="slidenum">
              <a:rPr lang="en-US" smtClean="0"/>
              <a:t>15</a:t>
            </a:fld>
            <a:endParaRPr lang="en-US" dirty="0"/>
          </a:p>
        </p:txBody>
      </p:sp>
    </p:spTree>
    <p:extLst>
      <p:ext uri="{BB962C8B-B14F-4D97-AF65-F5344CB8AC3E}">
        <p14:creationId xmlns:p14="http://schemas.microsoft.com/office/powerpoint/2010/main" val="4220743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D60591-259C-4DB4-A85D-69943D188EE6}" type="slidenum">
              <a:rPr lang="en-US" smtClean="0"/>
              <a:t>‹#›</a:t>
            </a:fld>
            <a:endParaRPr lang="en-US" dirty="0"/>
          </a:p>
        </p:txBody>
      </p:sp>
    </p:spTree>
    <p:extLst>
      <p:ext uri="{BB962C8B-B14F-4D97-AF65-F5344CB8AC3E}">
        <p14:creationId xmlns:p14="http://schemas.microsoft.com/office/powerpoint/2010/main" val="1172456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D60591-259C-4DB4-A85D-69943D188EE6}" type="slidenum">
              <a:rPr lang="en-US" smtClean="0"/>
              <a:t>‹#›</a:t>
            </a:fld>
            <a:endParaRPr lang="en-US" dirty="0"/>
          </a:p>
        </p:txBody>
      </p:sp>
    </p:spTree>
    <p:extLst>
      <p:ext uri="{BB962C8B-B14F-4D97-AF65-F5344CB8AC3E}">
        <p14:creationId xmlns:p14="http://schemas.microsoft.com/office/powerpoint/2010/main" val="772287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D60591-259C-4DB4-A85D-69943D188EE6}" type="slidenum">
              <a:rPr lang="en-US" smtClean="0"/>
              <a:t>‹#›</a:t>
            </a:fld>
            <a:endParaRPr lang="en-US" dirty="0"/>
          </a:p>
        </p:txBody>
      </p:sp>
    </p:spTree>
    <p:extLst>
      <p:ext uri="{BB962C8B-B14F-4D97-AF65-F5344CB8AC3E}">
        <p14:creationId xmlns:p14="http://schemas.microsoft.com/office/powerpoint/2010/main" val="1620426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r="6086"/>
          <a:stretch/>
        </p:blipFill>
        <p:spPr>
          <a:xfrm>
            <a:off x="-1" y="0"/>
            <a:ext cx="12192001" cy="6858000"/>
          </a:xfrm>
          <a:prstGeom prst="rect">
            <a:avLst/>
          </a:prstGeom>
        </p:spPr>
      </p:pic>
      <p:pic>
        <p:nvPicPr>
          <p:cNvPr id="8" name="Picture 7" descr="division-bar-title.jpg"/>
          <p:cNvPicPr>
            <a:picLocks noChangeAspect="1"/>
          </p:cNvPicPr>
          <p:nvPr userDrawn="1"/>
        </p:nvPicPr>
        <p:blipFill>
          <a:blip r:embed="rId3"/>
          <a:stretch>
            <a:fillRect/>
          </a:stretch>
        </p:blipFill>
        <p:spPr>
          <a:xfrm>
            <a:off x="7112000" y="2492375"/>
            <a:ext cx="5080000" cy="76200"/>
          </a:xfrm>
          <a:prstGeom prst="rect">
            <a:avLst/>
          </a:prstGeom>
        </p:spPr>
      </p:pic>
      <p:sp>
        <p:nvSpPr>
          <p:cNvPr id="18" name="Text Placeholder 17"/>
          <p:cNvSpPr>
            <a:spLocks noGrp="1"/>
          </p:cNvSpPr>
          <p:nvPr>
            <p:ph type="body" sz="quarter" idx="10" hasCustomPrompt="1"/>
          </p:nvPr>
        </p:nvSpPr>
        <p:spPr>
          <a:xfrm>
            <a:off x="5888567" y="3162300"/>
            <a:ext cx="5327651" cy="406400"/>
          </a:xfrm>
        </p:spPr>
        <p:txBody>
          <a:bodyPr anchor="t"/>
          <a:lstStyle>
            <a:lvl1pPr algn="r">
              <a:buNone/>
              <a:defRPr sz="1400"/>
            </a:lvl1pPr>
          </a:lstStyle>
          <a:p>
            <a:pPr lvl="0"/>
            <a:r>
              <a:rPr lang="en-US" sz="1800" dirty="0">
                <a:solidFill>
                  <a:srgbClr val="897865"/>
                </a:solidFill>
                <a:latin typeface="Helvetica"/>
                <a:cs typeface="Helvetica"/>
              </a:rPr>
              <a:t>May 18, 2039</a:t>
            </a:r>
            <a:endParaRPr lang="en-US" dirty="0"/>
          </a:p>
        </p:txBody>
      </p:sp>
      <p:sp>
        <p:nvSpPr>
          <p:cNvPr id="19" name="Title 18"/>
          <p:cNvSpPr>
            <a:spLocks noGrp="1"/>
          </p:cNvSpPr>
          <p:nvPr>
            <p:ph type="title" hasCustomPrompt="1"/>
          </p:nvPr>
        </p:nvSpPr>
        <p:spPr>
          <a:xfrm>
            <a:off x="609601" y="2593976"/>
            <a:ext cx="10606617" cy="542925"/>
          </a:xfrm>
        </p:spPr>
        <p:txBody>
          <a:bodyPr anchor="t"/>
          <a:lstStyle>
            <a:lvl1pPr algn="r">
              <a:defRPr/>
            </a:lvl1pPr>
          </a:lstStyle>
          <a:p>
            <a:r>
              <a:rPr lang="en-US" sz="3000" dirty="0">
                <a:solidFill>
                  <a:srgbClr val="897865"/>
                </a:solidFill>
                <a:latin typeface="Helvetica"/>
                <a:cs typeface="Helvetica"/>
              </a:rPr>
              <a:t>Title of Presentation</a:t>
            </a:r>
            <a:br>
              <a:rPr lang="en-US" sz="1800" dirty="0">
                <a:solidFill>
                  <a:srgbClr val="897865"/>
                </a:solidFill>
                <a:latin typeface="Helvetica"/>
                <a:cs typeface="Helvetica"/>
              </a:rPr>
            </a:br>
            <a:endParaRPr lang="en-US" dirty="0"/>
          </a:p>
        </p:txBody>
      </p:sp>
      <p:sp>
        <p:nvSpPr>
          <p:cNvPr id="13" name="Text Placeholder 17"/>
          <p:cNvSpPr>
            <a:spLocks noGrp="1"/>
          </p:cNvSpPr>
          <p:nvPr>
            <p:ph type="body" sz="quarter" idx="11" hasCustomPrompt="1"/>
          </p:nvPr>
        </p:nvSpPr>
        <p:spPr>
          <a:xfrm>
            <a:off x="5865291" y="2070101"/>
            <a:ext cx="5327651" cy="371474"/>
          </a:xfrm>
        </p:spPr>
        <p:txBody>
          <a:bodyPr anchor="t">
            <a:normAutofit/>
          </a:bodyPr>
          <a:lstStyle>
            <a:lvl1pPr algn="r">
              <a:buNone/>
              <a:defRPr sz="1400" baseline="0">
                <a:solidFill>
                  <a:schemeClr val="tx1">
                    <a:lumMod val="50000"/>
                    <a:lumOff val="50000"/>
                  </a:schemeClr>
                </a:solidFill>
              </a:defRPr>
            </a:lvl1pPr>
          </a:lstStyle>
          <a:p>
            <a:pPr algn="r"/>
            <a:r>
              <a:rPr lang="en-US" sz="1400" dirty="0">
                <a:solidFill>
                  <a:srgbClr val="5A5B5C"/>
                </a:solidFill>
                <a:latin typeface="Helvetica"/>
                <a:cs typeface="Helvetica"/>
              </a:rPr>
              <a:t>Human Resources Administration</a:t>
            </a:r>
          </a:p>
        </p:txBody>
      </p:sp>
    </p:spTree>
    <p:extLst>
      <p:ext uri="{BB962C8B-B14F-4D97-AF65-F5344CB8AC3E}">
        <p14:creationId xmlns:p14="http://schemas.microsoft.com/office/powerpoint/2010/main" val="1475681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D60591-259C-4DB4-A85D-69943D188EE6}" type="slidenum">
              <a:rPr lang="en-US" smtClean="0"/>
              <a:t>‹#›</a:t>
            </a:fld>
            <a:endParaRPr lang="en-US" dirty="0"/>
          </a:p>
        </p:txBody>
      </p:sp>
    </p:spTree>
    <p:extLst>
      <p:ext uri="{BB962C8B-B14F-4D97-AF65-F5344CB8AC3E}">
        <p14:creationId xmlns:p14="http://schemas.microsoft.com/office/powerpoint/2010/main" val="2185717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D60591-259C-4DB4-A85D-69943D188EE6}" type="slidenum">
              <a:rPr lang="en-US" smtClean="0"/>
              <a:t>‹#›</a:t>
            </a:fld>
            <a:endParaRPr lang="en-US" dirty="0"/>
          </a:p>
        </p:txBody>
      </p:sp>
    </p:spTree>
    <p:extLst>
      <p:ext uri="{BB962C8B-B14F-4D97-AF65-F5344CB8AC3E}">
        <p14:creationId xmlns:p14="http://schemas.microsoft.com/office/powerpoint/2010/main" val="1078467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D60591-259C-4DB4-A85D-69943D188EE6}" type="slidenum">
              <a:rPr lang="en-US" smtClean="0"/>
              <a:t>‹#›</a:t>
            </a:fld>
            <a:endParaRPr lang="en-US" dirty="0"/>
          </a:p>
        </p:txBody>
      </p:sp>
    </p:spTree>
    <p:extLst>
      <p:ext uri="{BB962C8B-B14F-4D97-AF65-F5344CB8AC3E}">
        <p14:creationId xmlns:p14="http://schemas.microsoft.com/office/powerpoint/2010/main" val="2709481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2D60591-259C-4DB4-A85D-69943D188EE6}" type="slidenum">
              <a:rPr lang="en-US" smtClean="0"/>
              <a:t>‹#›</a:t>
            </a:fld>
            <a:endParaRPr lang="en-US" dirty="0"/>
          </a:p>
        </p:txBody>
      </p:sp>
    </p:spTree>
    <p:extLst>
      <p:ext uri="{BB962C8B-B14F-4D97-AF65-F5344CB8AC3E}">
        <p14:creationId xmlns:p14="http://schemas.microsoft.com/office/powerpoint/2010/main" val="3484759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2D60591-259C-4DB4-A85D-69943D188EE6}" type="slidenum">
              <a:rPr lang="en-US" smtClean="0"/>
              <a:t>‹#›</a:t>
            </a:fld>
            <a:endParaRPr lang="en-US" dirty="0"/>
          </a:p>
        </p:txBody>
      </p:sp>
    </p:spTree>
    <p:extLst>
      <p:ext uri="{BB962C8B-B14F-4D97-AF65-F5344CB8AC3E}">
        <p14:creationId xmlns:p14="http://schemas.microsoft.com/office/powerpoint/2010/main" val="1602165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2D60591-259C-4DB4-A85D-69943D188EE6}" type="slidenum">
              <a:rPr lang="en-US" smtClean="0"/>
              <a:t>‹#›</a:t>
            </a:fld>
            <a:endParaRPr lang="en-US" dirty="0"/>
          </a:p>
        </p:txBody>
      </p:sp>
    </p:spTree>
    <p:extLst>
      <p:ext uri="{BB962C8B-B14F-4D97-AF65-F5344CB8AC3E}">
        <p14:creationId xmlns:p14="http://schemas.microsoft.com/office/powerpoint/2010/main" val="184007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D60591-259C-4DB4-A85D-69943D188EE6}" type="slidenum">
              <a:rPr lang="en-US" smtClean="0"/>
              <a:t>‹#›</a:t>
            </a:fld>
            <a:endParaRPr lang="en-US" dirty="0"/>
          </a:p>
        </p:txBody>
      </p:sp>
    </p:spTree>
    <p:extLst>
      <p:ext uri="{BB962C8B-B14F-4D97-AF65-F5344CB8AC3E}">
        <p14:creationId xmlns:p14="http://schemas.microsoft.com/office/powerpoint/2010/main" val="2098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D60591-259C-4DB4-A85D-69943D188EE6}" type="slidenum">
              <a:rPr lang="en-US" smtClean="0"/>
              <a:t>‹#›</a:t>
            </a:fld>
            <a:endParaRPr lang="en-US" dirty="0"/>
          </a:p>
        </p:txBody>
      </p:sp>
    </p:spTree>
    <p:extLst>
      <p:ext uri="{BB962C8B-B14F-4D97-AF65-F5344CB8AC3E}">
        <p14:creationId xmlns:p14="http://schemas.microsoft.com/office/powerpoint/2010/main" val="41320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D60591-259C-4DB4-A85D-69943D188EE6}" type="slidenum">
              <a:rPr lang="en-US" smtClean="0"/>
              <a:t>‹#›</a:t>
            </a:fld>
            <a:endParaRPr lang="en-US" dirty="0"/>
          </a:p>
        </p:txBody>
      </p:sp>
    </p:spTree>
    <p:extLst>
      <p:ext uri="{BB962C8B-B14F-4D97-AF65-F5344CB8AC3E}">
        <p14:creationId xmlns:p14="http://schemas.microsoft.com/office/powerpoint/2010/main" val="19791778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hyperlink" Target="https://pxhere.com/en/photo/30561" TargetMode="External"/><Relationship Id="rId2" Type="http://schemas.openxmlformats.org/officeDocument/2006/relationships/image" Target="../media/image22.jpg"/><Relationship Id="rId1" Type="http://schemas.openxmlformats.org/officeDocument/2006/relationships/slideLayout" Target="../slideLayouts/slideLayout4.xml"/><Relationship Id="rId5" Type="http://schemas.openxmlformats.org/officeDocument/2006/relationships/image" Target="cid:image001.png@01D68ABB.760E3B90" TargetMode="Externa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cid:image003.jpg@01D567C0.24652D90"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hyperlink" Target="http://www.sintetia.com/logistica-en-un-pais-de-pymes-y-ii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hyperlink" Target="https://www.picserver.org/highway-signs2/l/legal-services.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team.georgia.gov/benefits-expo-open-enrollment/" TargetMode="External"/><Relationship Id="rId2" Type="http://schemas.openxmlformats.org/officeDocument/2006/relationships/hyperlink" Target="http://www.team.ga.gov.gov/" TargetMode="Externa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hyperlink" Target="https://team.georgia.gov/plan-year-2023-flexible-benefits-vendor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gabreeze.ga.gov/" TargetMode="External"/><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www.gabreeze.ga.gov/" TargetMode="Externa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21.xml.rels><?xml version="1.0" encoding="UTF-8" standalone="yes"?>
<Relationships xmlns="http://schemas.openxmlformats.org/package/2006/relationships"><Relationship Id="rId3" Type="http://schemas.openxmlformats.org/officeDocument/2006/relationships/hyperlink" Target="https://na01.safelinks.protection.outlook.com/?url=https://myspendingaccount.wageworks.com/&amp;data=02|01|son.truong@doas.ga.gov|5935283a8f024a38577808d5b1d33745|512da10d071b4b948abc9ec4044d1516|0|0|636610443081085466&amp;sdata=eSOHkxwmRuKHXvMpuQyUh/%2BKxViC/v9r6HEk%2BoserOM%3D&amp;reserved=0" TargetMode="Externa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5.xml.rels><?xml version="1.0" encoding="UTF-8" standalone="yes"?>
<Relationships xmlns="http://schemas.openxmlformats.org/package/2006/relationships"><Relationship Id="rId8" Type="http://schemas.openxmlformats.org/officeDocument/2006/relationships/hyperlink" Target="https://team.georgia.gov/plan-year-2023-flexible-benefits-vendors/" TargetMode="External"/><Relationship Id="rId3" Type="http://schemas.openxmlformats.org/officeDocument/2006/relationships/hyperlink" Target="http://www.gabreeze.ga.gov/" TargetMode="External"/><Relationship Id="rId7" Type="http://schemas.openxmlformats.org/officeDocument/2006/relationships/hyperlink" Target="https://team.georgia.gov/benefits-expo-open-enrollment/" TargetMode="Externa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gif"/></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9.xml"/><Relationship Id="rId1" Type="http://schemas.openxmlformats.org/officeDocument/2006/relationships/tags" Target="../tags/tag10.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hyperlink" Target="http://team.georgia.gov/my-benefits/"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https://www.picpedia.org/chalkboard/b/benefits.html"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png"/><Relationship Id="rId7" Type="http://schemas.openxmlformats.org/officeDocument/2006/relationships/image" Target="cid:image001.png@01D68ABB.760E3B90" TargetMode="External"/><Relationship Id="rId12" Type="http://schemas.openxmlformats.org/officeDocument/2006/relationships/image" Target="../media/image18.png"/><Relationship Id="rId2" Type="http://schemas.openxmlformats.org/officeDocument/2006/relationships/hyperlink" Target="http://www.cignadentalplans.com/?&amp;affid=100977" TargetMode="Externa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cid:image003.jpg@01D567C0.24652D90" TargetMode="External"/><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cignadentalplans.com/?&amp;affid=100977" TargetMode="External"/><Relationship Id="rId1" Type="http://schemas.openxmlformats.org/officeDocument/2006/relationships/slideLayout" Target="../slideLayouts/slideLayout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9286612" y="2822754"/>
            <a:ext cx="2734811" cy="406400"/>
          </a:xfrm>
        </p:spPr>
        <p:txBody>
          <a:bodyPr>
            <a:normAutofit/>
          </a:bodyPr>
          <a:lstStyle/>
          <a:p>
            <a:r>
              <a:rPr lang="en-US" sz="1600" dirty="0">
                <a:solidFill>
                  <a:schemeClr val="bg1"/>
                </a:solidFill>
                <a:cs typeface="Arial" panose="020B0604020202020204" pitchFamily="34" charset="0"/>
              </a:rPr>
              <a:t>October 11, 2022</a:t>
            </a:r>
          </a:p>
        </p:txBody>
      </p:sp>
      <p:sp>
        <p:nvSpPr>
          <p:cNvPr id="8" name="Title 5"/>
          <p:cNvSpPr>
            <a:spLocks noGrp="1"/>
          </p:cNvSpPr>
          <p:nvPr>
            <p:ph type="title"/>
          </p:nvPr>
        </p:nvSpPr>
        <p:spPr>
          <a:xfrm>
            <a:off x="7080308" y="570451"/>
            <a:ext cx="4664278" cy="1974945"/>
          </a:xfrm>
        </p:spPr>
        <p:txBody>
          <a:bodyPr anchor="b">
            <a:normAutofit/>
          </a:bodyPr>
          <a:lstStyle/>
          <a:p>
            <a:pPr fontAlgn="base"/>
            <a:br>
              <a:rPr lang="en-US" sz="2400" b="1"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 Flexible Benefits Program 2022 Open Enrollment Presentation for Plan Year 2023</a:t>
            </a:r>
          </a:p>
        </p:txBody>
      </p:sp>
      <p:sp>
        <p:nvSpPr>
          <p:cNvPr id="9" name="Text Placeholder 7"/>
          <p:cNvSpPr>
            <a:spLocks noGrp="1"/>
          </p:cNvSpPr>
          <p:nvPr>
            <p:ph type="body" sz="quarter" idx="11"/>
          </p:nvPr>
        </p:nvSpPr>
        <p:spPr>
          <a:xfrm>
            <a:off x="8942664" y="2545396"/>
            <a:ext cx="3187816" cy="277358"/>
          </a:xfrm>
        </p:spPr>
        <p:txBody>
          <a:bodyPr>
            <a:noAutofit/>
          </a:bodyPr>
          <a:lstStyle/>
          <a:p>
            <a:r>
              <a:rPr lang="en-US" sz="1600" dirty="0">
                <a:solidFill>
                  <a:schemeClr val="bg1"/>
                </a:solidFill>
                <a:cs typeface="Arial" panose="020B0604020202020204" pitchFamily="34" charset="0"/>
              </a:rPr>
              <a:t>Human Resources Administration</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air of glasses on a reflective surface">
            <a:extLst>
              <a:ext uri="{FF2B5EF4-FFF2-40B4-BE49-F238E27FC236}">
                <a16:creationId xmlns:a16="http://schemas.microsoft.com/office/drawing/2014/main" id="{F1E36722-7347-D933-B004-68BDADE0890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81000" y="1690688"/>
            <a:ext cx="11430000" cy="5030787"/>
          </a:xfrm>
          <a:prstGeom prst="rect">
            <a:avLst/>
          </a:prstGeom>
          <a:solidFill>
            <a:schemeClr val="accent1">
              <a:alpha val="10000"/>
            </a:schemeClr>
          </a:solidFill>
          <a:effectLst>
            <a:outerShdw blurRad="952500" dist="50800" dir="5400000" algn="ctr" rotWithShape="0">
              <a:srgbClr val="000000">
                <a:alpha val="0"/>
              </a:srgbClr>
            </a:outerShdw>
          </a:effectLst>
        </p:spPr>
      </p:pic>
      <p:sp>
        <p:nvSpPr>
          <p:cNvPr id="2" name="Title 1">
            <a:extLst>
              <a:ext uri="{FF2B5EF4-FFF2-40B4-BE49-F238E27FC236}">
                <a16:creationId xmlns:a16="http://schemas.microsoft.com/office/drawing/2014/main" id="{D83B6A88-0417-28EE-F2A8-E7CDC7B8C1C6}"/>
              </a:ext>
            </a:extLst>
          </p:cNvPr>
          <p:cNvSpPr>
            <a:spLocks noGrp="1"/>
          </p:cNvSpPr>
          <p:nvPr>
            <p:ph type="title"/>
          </p:nvPr>
        </p:nvSpPr>
        <p:spPr/>
        <p:txBody>
          <a:bodyPr>
            <a:normAutofit/>
          </a:bodyPr>
          <a:lstStyle/>
          <a:p>
            <a:r>
              <a:rPr lang="en-US" sz="3600" b="1" dirty="0">
                <a:solidFill>
                  <a:schemeClr val="bg2">
                    <a:lumMod val="25000"/>
                  </a:schemeClr>
                </a:solidFill>
              </a:rPr>
              <a:t>Vision  Access Value – Anthem Blue Cross Blue Shield (Anthem)</a:t>
            </a:r>
            <a:endParaRPr lang="en-US" sz="3600" dirty="0"/>
          </a:p>
        </p:txBody>
      </p:sp>
      <p:sp>
        <p:nvSpPr>
          <p:cNvPr id="3" name="Content Placeholder 2">
            <a:extLst>
              <a:ext uri="{FF2B5EF4-FFF2-40B4-BE49-F238E27FC236}">
                <a16:creationId xmlns:a16="http://schemas.microsoft.com/office/drawing/2014/main" id="{46332D6D-F428-B8F7-F4B5-624C08DB671A}"/>
              </a:ext>
            </a:extLst>
          </p:cNvPr>
          <p:cNvSpPr>
            <a:spLocks noGrp="1"/>
          </p:cNvSpPr>
          <p:nvPr>
            <p:ph sz="half" idx="1"/>
          </p:nvPr>
        </p:nvSpPr>
        <p:spPr>
          <a:effectLst>
            <a:outerShdw blurRad="50800" dist="50800" dir="5400000" algn="ctr" rotWithShape="0">
              <a:srgbClr val="000000"/>
            </a:outerShdw>
          </a:effectLst>
        </p:spPr>
        <p:txBody>
          <a:bodyPr>
            <a:normAutofit/>
          </a:bodyPr>
          <a:lstStyle/>
          <a:p>
            <a:pPr marL="0" indent="0">
              <a:buNone/>
            </a:pPr>
            <a:r>
              <a:rPr lang="en-US" sz="2400" b="1" dirty="0">
                <a:solidFill>
                  <a:schemeClr val="bg2"/>
                </a:solidFill>
              </a:rPr>
              <a:t>Select Plan</a:t>
            </a:r>
          </a:p>
          <a:p>
            <a:r>
              <a:rPr lang="en-US" sz="2400" b="1" dirty="0">
                <a:solidFill>
                  <a:schemeClr val="bg2"/>
                </a:solidFill>
              </a:rPr>
              <a:t>Eye exam and eyeglass lenses every year, copayments apply</a:t>
            </a:r>
          </a:p>
          <a:p>
            <a:r>
              <a:rPr lang="en-US" sz="2400" b="1" dirty="0">
                <a:solidFill>
                  <a:schemeClr val="bg2"/>
                </a:solidFill>
              </a:rPr>
              <a:t>$130 allowance for frames every two years</a:t>
            </a:r>
          </a:p>
          <a:p>
            <a:r>
              <a:rPr lang="en-US" sz="2400" b="1" dirty="0">
                <a:solidFill>
                  <a:schemeClr val="bg2"/>
                </a:solidFill>
              </a:rPr>
              <a:t>Prescription contact lenses – To receive the full $105 allowance, you must receive your exam, fitting and evaluation at a single visit to the same network provider</a:t>
            </a:r>
          </a:p>
        </p:txBody>
      </p:sp>
      <p:sp>
        <p:nvSpPr>
          <p:cNvPr id="4" name="Content Placeholder 3">
            <a:extLst>
              <a:ext uri="{FF2B5EF4-FFF2-40B4-BE49-F238E27FC236}">
                <a16:creationId xmlns:a16="http://schemas.microsoft.com/office/drawing/2014/main" id="{071DE498-2E34-7169-3F20-D55A74BA93F8}"/>
              </a:ext>
            </a:extLst>
          </p:cNvPr>
          <p:cNvSpPr>
            <a:spLocks noGrp="1"/>
          </p:cNvSpPr>
          <p:nvPr>
            <p:ph sz="half" idx="2"/>
          </p:nvPr>
        </p:nvSpPr>
        <p:spPr>
          <a:effectLst>
            <a:outerShdw blurRad="50800" dist="50800" dir="5400000" algn="ctr" rotWithShape="0">
              <a:srgbClr val="000000">
                <a:alpha val="90000"/>
              </a:srgbClr>
            </a:outerShdw>
          </a:effectLst>
        </p:spPr>
        <p:txBody>
          <a:bodyPr>
            <a:normAutofit/>
          </a:bodyPr>
          <a:lstStyle/>
          <a:p>
            <a:pPr marL="0" indent="0">
              <a:buNone/>
            </a:pPr>
            <a:r>
              <a:rPr lang="en-US" sz="2400" b="1" dirty="0">
                <a:solidFill>
                  <a:schemeClr val="bg2"/>
                </a:solidFill>
              </a:rPr>
              <a:t>Select Plus Plan</a:t>
            </a:r>
          </a:p>
          <a:p>
            <a:r>
              <a:rPr lang="en-US" sz="2400" b="1" dirty="0">
                <a:solidFill>
                  <a:schemeClr val="bg2"/>
                </a:solidFill>
              </a:rPr>
              <a:t>Eye exam and eyeglass lenses every year, copayments apply</a:t>
            </a:r>
          </a:p>
          <a:p>
            <a:r>
              <a:rPr lang="en-US" sz="2400" b="1" dirty="0">
                <a:solidFill>
                  <a:schemeClr val="bg2"/>
                </a:solidFill>
              </a:rPr>
              <a:t>$150 allowance for frames every year</a:t>
            </a:r>
          </a:p>
          <a:p>
            <a:r>
              <a:rPr lang="en-US" sz="2400" b="1" dirty="0">
                <a:solidFill>
                  <a:schemeClr val="bg2"/>
                </a:solidFill>
              </a:rPr>
              <a:t>Prescription contact lenses – To receive the full $150 allowance, you must receive your exam, fitting and evaluation at a single visit to the same network provider</a:t>
            </a:r>
          </a:p>
        </p:txBody>
      </p:sp>
      <p:sp>
        <p:nvSpPr>
          <p:cNvPr id="5" name="Slide Number Placeholder 4">
            <a:extLst>
              <a:ext uri="{FF2B5EF4-FFF2-40B4-BE49-F238E27FC236}">
                <a16:creationId xmlns:a16="http://schemas.microsoft.com/office/drawing/2014/main" id="{18B34BF9-63DF-AF14-DF1C-BCACC7CE0CE6}"/>
              </a:ext>
            </a:extLst>
          </p:cNvPr>
          <p:cNvSpPr>
            <a:spLocks noGrp="1"/>
          </p:cNvSpPr>
          <p:nvPr>
            <p:ph type="sldNum" sz="quarter" idx="12"/>
          </p:nvPr>
        </p:nvSpPr>
        <p:spPr/>
        <p:txBody>
          <a:bodyPr/>
          <a:lstStyle/>
          <a:p>
            <a:fld id="{A2D60591-259C-4DB4-A85D-69943D188EE6}" type="slidenum">
              <a:rPr lang="en-US" smtClean="0"/>
              <a:t>10</a:t>
            </a:fld>
            <a:endParaRPr lang="en-US" dirty="0"/>
          </a:p>
        </p:txBody>
      </p:sp>
      <p:pic>
        <p:nvPicPr>
          <p:cNvPr id="6" name="Picture 5" descr="Anthem BCBS logo">
            <a:extLst>
              <a:ext uri="{FF2B5EF4-FFF2-40B4-BE49-F238E27FC236}">
                <a16:creationId xmlns:a16="http://schemas.microsoft.com/office/drawing/2014/main" id="{9C30E535-E51B-5D05-7647-F36566AEF3AF}"/>
              </a:ext>
            </a:extLst>
          </p:cNvPr>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8220891" y="5381897"/>
            <a:ext cx="3222172" cy="862149"/>
          </a:xfrm>
          <a:prstGeom prst="rect">
            <a:avLst/>
          </a:prstGeom>
          <a:noFill/>
          <a:ln>
            <a:noFill/>
          </a:ln>
        </p:spPr>
      </p:pic>
    </p:spTree>
    <p:extLst>
      <p:ext uri="{BB962C8B-B14F-4D97-AF65-F5344CB8AC3E}">
        <p14:creationId xmlns:p14="http://schemas.microsoft.com/office/powerpoint/2010/main" val="701207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75A796E9-E0EC-4AD7-8657-BA788E0BE704}"/>
              </a:ext>
            </a:extLst>
          </p:cNvPr>
          <p:cNvPicPr>
            <a:picLocks noChangeAspect="1"/>
          </p:cNvPicPr>
          <p:nvPr/>
        </p:nvPicPr>
        <p:blipFill rotWithShape="1">
          <a:blip r:embed="rId2"/>
          <a:srcRect t="20401" r="1" b="1816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64"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8AE01E-0A4D-4DF5-8492-5375E1285CD1}"/>
              </a:ext>
            </a:extLst>
          </p:cNvPr>
          <p:cNvSpPr>
            <a:spLocks noGrp="1"/>
          </p:cNvSpPr>
          <p:nvPr>
            <p:ph type="title"/>
          </p:nvPr>
        </p:nvSpPr>
        <p:spPr>
          <a:xfrm>
            <a:off x="5827048" y="407987"/>
            <a:ext cx="5721484" cy="1325563"/>
          </a:xfrm>
        </p:spPr>
        <p:txBody>
          <a:bodyPr vert="horz" lIns="91440" tIns="45720" rIns="91440" bIns="45720" rtlCol="0" anchor="ctr">
            <a:normAutofit/>
          </a:bodyPr>
          <a:lstStyle/>
          <a:p>
            <a:r>
              <a:rPr lang="en-US" b="1"/>
              <a:t>MetLife Insurance</a:t>
            </a:r>
            <a:endParaRPr lang="en-US" b="1" dirty="0"/>
          </a:p>
        </p:txBody>
      </p:sp>
      <p:sp>
        <p:nvSpPr>
          <p:cNvPr id="7" name="TextBox 6">
            <a:extLst>
              <a:ext uri="{FF2B5EF4-FFF2-40B4-BE49-F238E27FC236}">
                <a16:creationId xmlns:a16="http://schemas.microsoft.com/office/drawing/2014/main" id="{9EC2A1C3-AFE2-435A-A037-2B243CA1FF17}"/>
              </a:ext>
            </a:extLst>
          </p:cNvPr>
          <p:cNvSpPr txBox="1"/>
          <p:nvPr/>
        </p:nvSpPr>
        <p:spPr>
          <a:xfrm>
            <a:off x="5827048" y="1868487"/>
            <a:ext cx="5721484" cy="4351338"/>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b="1" dirty="0"/>
              <a:t>Plan Options Include</a:t>
            </a:r>
            <a:r>
              <a:rPr lang="en-US" dirty="0"/>
              <a:t>:</a:t>
            </a:r>
          </a:p>
          <a:p>
            <a:pPr marL="342900" indent="-228600" defTabSz="914400">
              <a:lnSpc>
                <a:spcPct val="90000"/>
              </a:lnSpc>
              <a:spcAft>
                <a:spcPts val="600"/>
              </a:spcAft>
              <a:buFont typeface="Arial" panose="020B0604020202020204" pitchFamily="34" charset="0"/>
              <a:buChar char="•"/>
            </a:pPr>
            <a:r>
              <a:rPr lang="en-US" dirty="0"/>
              <a:t>Employee Life</a:t>
            </a:r>
          </a:p>
          <a:p>
            <a:pPr marL="342900" indent="-228600" defTabSz="914400">
              <a:lnSpc>
                <a:spcPct val="90000"/>
              </a:lnSpc>
              <a:spcAft>
                <a:spcPts val="600"/>
              </a:spcAft>
              <a:buFont typeface="Arial" panose="020B0604020202020204" pitchFamily="34" charset="0"/>
              <a:buChar char="•"/>
            </a:pPr>
            <a:r>
              <a:rPr lang="en-US" dirty="0"/>
              <a:t>Spouse Life</a:t>
            </a:r>
          </a:p>
          <a:p>
            <a:pPr marL="342900" indent="-228600" defTabSz="914400">
              <a:lnSpc>
                <a:spcPct val="90000"/>
              </a:lnSpc>
              <a:spcAft>
                <a:spcPts val="600"/>
              </a:spcAft>
              <a:buFont typeface="Arial" panose="020B0604020202020204" pitchFamily="34" charset="0"/>
              <a:buChar char="•"/>
            </a:pPr>
            <a:r>
              <a:rPr lang="en-US" dirty="0"/>
              <a:t>Child Life</a:t>
            </a:r>
          </a:p>
          <a:p>
            <a:pPr marL="342900" indent="-228600" defTabSz="914400">
              <a:lnSpc>
                <a:spcPct val="90000"/>
              </a:lnSpc>
              <a:spcAft>
                <a:spcPts val="600"/>
              </a:spcAft>
              <a:buFont typeface="Arial" panose="020B0604020202020204" pitchFamily="34" charset="0"/>
              <a:buChar char="•"/>
            </a:pPr>
            <a:r>
              <a:rPr lang="en-US" dirty="0"/>
              <a:t>Accidental Death &amp; Dismemberment </a:t>
            </a:r>
          </a:p>
          <a:p>
            <a:pPr indent="-228600" defTabSz="914400">
              <a:lnSpc>
                <a:spcPct val="90000"/>
              </a:lnSpc>
              <a:spcAft>
                <a:spcPts val="600"/>
              </a:spcAft>
              <a:buFont typeface="Arial" panose="020B0604020202020204" pitchFamily="34" charset="0"/>
              <a:buChar char="•"/>
            </a:pPr>
            <a:endParaRPr lang="en-US" dirty="0"/>
          </a:p>
          <a:p>
            <a:pPr indent="-228600" defTabSz="914400">
              <a:lnSpc>
                <a:spcPct val="90000"/>
              </a:lnSpc>
              <a:spcAft>
                <a:spcPts val="600"/>
              </a:spcAft>
              <a:buFont typeface="Arial" panose="020B0604020202020204" pitchFamily="34" charset="0"/>
              <a:buChar char="•"/>
            </a:pPr>
            <a:r>
              <a:rPr lang="en-US" b="1" dirty="0"/>
              <a:t>Plan Features Include</a:t>
            </a:r>
            <a:r>
              <a:rPr lang="en-US" dirty="0"/>
              <a:t>:</a:t>
            </a:r>
          </a:p>
          <a:p>
            <a:pPr marL="285750" indent="-228600" defTabSz="914400">
              <a:lnSpc>
                <a:spcPct val="90000"/>
              </a:lnSpc>
              <a:spcAft>
                <a:spcPts val="600"/>
              </a:spcAft>
              <a:buFont typeface="Arial" panose="020B0604020202020204" pitchFamily="34" charset="0"/>
              <a:buChar char="•"/>
            </a:pPr>
            <a:r>
              <a:rPr lang="en-US" dirty="0"/>
              <a:t>Employees may elect up to ten times pay to a maximum benefit of $2,000,000</a:t>
            </a:r>
          </a:p>
          <a:p>
            <a:pPr marL="285750" indent="-228600" defTabSz="914400">
              <a:lnSpc>
                <a:spcPct val="90000"/>
              </a:lnSpc>
              <a:spcAft>
                <a:spcPts val="600"/>
              </a:spcAft>
              <a:buFont typeface="Arial" panose="020B0604020202020204" pitchFamily="34" charset="0"/>
              <a:buChar char="•"/>
            </a:pPr>
            <a:r>
              <a:rPr lang="en-US" dirty="0"/>
              <a:t>Evidence of Insurability is medical underwriting that is required if you apply for an amount of insurance in excess of (1) times your pay, or $200,000</a:t>
            </a:r>
          </a:p>
          <a:p>
            <a:pPr marL="285750" indent="-228600" defTabSz="914400">
              <a:lnSpc>
                <a:spcPct val="90000"/>
              </a:lnSpc>
              <a:spcAft>
                <a:spcPts val="600"/>
              </a:spcAft>
              <a:buFont typeface="Arial" panose="020B0604020202020204" pitchFamily="34" charset="0"/>
              <a:buChar char="•"/>
            </a:pPr>
            <a:r>
              <a:rPr lang="en-US" dirty="0"/>
              <a:t>New Hires are guaranteed up to $30,000 in spouse coverage without Evidence of Insurability</a:t>
            </a:r>
          </a:p>
          <a:p>
            <a:pPr indent="-228600" defTabSz="914400">
              <a:lnSpc>
                <a:spcPct val="90000"/>
              </a:lnSpc>
              <a:spcAft>
                <a:spcPts val="600"/>
              </a:spcAft>
              <a:buFont typeface="Arial" panose="020B0604020202020204" pitchFamily="34" charset="0"/>
              <a:buChar char="•"/>
            </a:pPr>
            <a:endParaRPr lang="en-US" dirty="0"/>
          </a:p>
          <a:p>
            <a:pPr indent="-228600" defTabSz="914400">
              <a:lnSpc>
                <a:spcPct val="90000"/>
              </a:lnSpc>
              <a:spcAft>
                <a:spcPts val="600"/>
              </a:spcAft>
              <a:buFont typeface="Arial" panose="020B0604020202020204" pitchFamily="34" charset="0"/>
              <a:buChar char="•"/>
            </a:pPr>
            <a:endParaRPr lang="en-US" dirty="0"/>
          </a:p>
          <a:p>
            <a:pPr marL="285750" indent="-228600" defTabSz="914400">
              <a:lnSpc>
                <a:spcPct val="90000"/>
              </a:lnSpc>
              <a:spcAft>
                <a:spcPts val="600"/>
              </a:spcAft>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76077C3F-CEDB-4A58-A819-AC82E0F01C68}"/>
              </a:ext>
            </a:extLst>
          </p:cNvPr>
          <p:cNvSpPr>
            <a:spLocks noGrp="1"/>
          </p:cNvSpPr>
          <p:nvPr>
            <p:ph type="sldNum" sz="quarter" idx="12"/>
          </p:nvPr>
        </p:nvSpPr>
        <p:spPr>
          <a:xfrm>
            <a:off x="10047382" y="6356350"/>
            <a:ext cx="1306417" cy="365125"/>
          </a:xfrm>
        </p:spPr>
        <p:txBody>
          <a:bodyPr vert="horz" lIns="91440" tIns="45720" rIns="91440" bIns="45720" rtlCol="0" anchor="ctr">
            <a:normAutofit/>
          </a:bodyPr>
          <a:lstStyle/>
          <a:p>
            <a:pPr defTabSz="914400">
              <a:spcAft>
                <a:spcPts val="600"/>
              </a:spcAft>
              <a:defRPr/>
            </a:pPr>
            <a:fld id="{A2D60591-259C-4DB4-A85D-69943D188EE6}" type="slidenum">
              <a:rPr lang="en-US" smtClean="0">
                <a:solidFill>
                  <a:prstClr val="black">
                    <a:tint val="75000"/>
                  </a:prstClr>
                </a:solidFill>
                <a:latin typeface="Calibri" panose="020F0502020204030204"/>
              </a:rPr>
              <a:pPr defTabSz="914400">
                <a:spcAft>
                  <a:spcPts val="600"/>
                </a:spcAft>
                <a:defRPr/>
              </a:pPr>
              <a:t>11</a:t>
            </a:fld>
            <a:endParaRPr lang="en-US" dirty="0">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id="{A654AFCE-2AA6-4247-989B-D70EB03822A3}"/>
              </a:ext>
            </a:extLst>
          </p:cNvPr>
          <p:cNvPicPr>
            <a:picLocks noChangeAspect="1"/>
          </p:cNvPicPr>
          <p:nvPr/>
        </p:nvPicPr>
        <p:blipFill>
          <a:blip r:embed="rId3"/>
          <a:stretch>
            <a:fillRect/>
          </a:stretch>
        </p:blipFill>
        <p:spPr>
          <a:xfrm>
            <a:off x="880030" y="5915024"/>
            <a:ext cx="1453596" cy="476347"/>
          </a:xfrm>
          <a:prstGeom prst="rect">
            <a:avLst/>
          </a:prstGeom>
        </p:spPr>
      </p:pic>
      <p:sp>
        <p:nvSpPr>
          <p:cNvPr id="5" name="TextBox 4">
            <a:extLst>
              <a:ext uri="{FF2B5EF4-FFF2-40B4-BE49-F238E27FC236}">
                <a16:creationId xmlns:a16="http://schemas.microsoft.com/office/drawing/2014/main" id="{73E28E06-1E1E-42BA-95DE-062121ADDDBB}"/>
              </a:ext>
            </a:extLst>
          </p:cNvPr>
          <p:cNvSpPr txBox="1"/>
          <p:nvPr/>
        </p:nvSpPr>
        <p:spPr>
          <a:xfrm>
            <a:off x="2333626" y="6963831"/>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157178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E01E-0A4D-4DF5-8492-5375E1285CD1}"/>
              </a:ext>
            </a:extLst>
          </p:cNvPr>
          <p:cNvSpPr>
            <a:spLocks noGrp="1"/>
          </p:cNvSpPr>
          <p:nvPr>
            <p:ph type="title"/>
          </p:nvPr>
        </p:nvSpPr>
        <p:spPr>
          <a:xfrm>
            <a:off x="649224" y="629266"/>
            <a:ext cx="5102351" cy="1676603"/>
          </a:xfrm>
        </p:spPr>
        <p:txBody>
          <a:bodyPr vert="horz" lIns="91440" tIns="45720" rIns="91440" bIns="45720" rtlCol="0" anchor="ctr">
            <a:normAutofit fontScale="90000"/>
          </a:bodyPr>
          <a:lstStyle/>
          <a:p>
            <a:r>
              <a:rPr lang="en-US" sz="3400" b="1" dirty="0"/>
              <a:t>Health Care &amp; Dependent Care Flexible Spending Accounts (FSAs)- WageWorks</a:t>
            </a:r>
          </a:p>
        </p:txBody>
      </p:sp>
      <p:sp>
        <p:nvSpPr>
          <p:cNvPr id="6" name="TextBox 5">
            <a:extLst>
              <a:ext uri="{FF2B5EF4-FFF2-40B4-BE49-F238E27FC236}">
                <a16:creationId xmlns:a16="http://schemas.microsoft.com/office/drawing/2014/main" id="{011CF286-3F90-4C8B-93EE-D2B8CB06777C}"/>
              </a:ext>
            </a:extLst>
          </p:cNvPr>
          <p:cNvSpPr txBox="1"/>
          <p:nvPr/>
        </p:nvSpPr>
        <p:spPr>
          <a:xfrm>
            <a:off x="649224" y="2438400"/>
            <a:ext cx="5102351" cy="3785419"/>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000" dirty="0"/>
              <a:t>Pre-tax dollars for medical or daycare expenses</a:t>
            </a:r>
          </a:p>
          <a:p>
            <a:pPr marL="285750" indent="-228600" defTabSz="914400">
              <a:lnSpc>
                <a:spcPct val="90000"/>
              </a:lnSpc>
              <a:spcAft>
                <a:spcPts val="600"/>
              </a:spcAft>
              <a:buFont typeface="Arial" panose="020B0604020202020204" pitchFamily="34" charset="0"/>
              <a:buChar char="•"/>
            </a:pPr>
            <a:r>
              <a:rPr lang="en-US" sz="2000" dirty="0"/>
              <a:t>Dependent Care for children under 13 years of age or other eligible dependent as defined by the IRS</a:t>
            </a:r>
          </a:p>
          <a:p>
            <a:pPr marL="285750" indent="-228600" defTabSz="914400">
              <a:lnSpc>
                <a:spcPct val="90000"/>
              </a:lnSpc>
              <a:spcAft>
                <a:spcPts val="600"/>
              </a:spcAft>
              <a:buFont typeface="Arial" panose="020B0604020202020204" pitchFamily="34" charset="0"/>
              <a:buChar char="•"/>
            </a:pPr>
            <a:endParaRPr lang="en-US" sz="2000" dirty="0"/>
          </a:p>
          <a:p>
            <a:pPr indent="-228600" defTabSz="914400">
              <a:lnSpc>
                <a:spcPct val="90000"/>
              </a:lnSpc>
              <a:spcAft>
                <a:spcPts val="600"/>
              </a:spcAft>
              <a:buFont typeface="Arial" panose="020B0604020202020204" pitchFamily="34" charset="0"/>
              <a:buChar char="•"/>
            </a:pPr>
            <a:r>
              <a:rPr lang="en-US" sz="2000" b="1" dirty="0"/>
              <a:t>Note:</a:t>
            </a:r>
            <a:r>
              <a:rPr lang="en-US" sz="2000" dirty="0"/>
              <a:t> FSA contributions do not rollover.  If you want to continue your FSA(s) contributions for the 2023 plan year, you must re-enroll during this OE period. </a:t>
            </a:r>
          </a:p>
          <a:p>
            <a:pPr marL="285750" indent="-228600" defTabSz="914400">
              <a:lnSpc>
                <a:spcPct val="90000"/>
              </a:lnSpc>
              <a:spcAft>
                <a:spcPts val="600"/>
              </a:spcAft>
              <a:buFont typeface="Arial" panose="020B0604020202020204" pitchFamily="34" charset="0"/>
              <a:buChar char="•"/>
            </a:pPr>
            <a:endParaRPr lang="en-US" sz="2000" dirty="0"/>
          </a:p>
          <a:p>
            <a:pPr indent="-228600" defTabSz="914400">
              <a:lnSpc>
                <a:spcPct val="90000"/>
              </a:lnSpc>
              <a:spcAft>
                <a:spcPts val="600"/>
              </a:spcAft>
              <a:buFont typeface="Arial" panose="020B0604020202020204" pitchFamily="34" charset="0"/>
              <a:buChar char="•"/>
            </a:pPr>
            <a:endParaRPr lang="en-US" sz="2000" dirty="0"/>
          </a:p>
        </p:txBody>
      </p:sp>
      <p:sp>
        <p:nvSpPr>
          <p:cNvPr id="80" name="Rectangle 74">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0112" y="0"/>
            <a:ext cx="5961888" cy="6858000"/>
          </a:xfrm>
          <a:prstGeom prst="rect">
            <a:avLst/>
          </a:prstGeom>
          <a:solidFill>
            <a:srgbClr val="AA6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484633"/>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C9BF04B-E007-407F-B5CB-7A6A0F6BF63D}"/>
              </a:ext>
            </a:extLst>
          </p:cNvPr>
          <p:cNvPicPr>
            <a:picLocks noChangeAspect="1"/>
          </p:cNvPicPr>
          <p:nvPr/>
        </p:nvPicPr>
        <p:blipFill rotWithShape="1">
          <a:blip r:embed="rId2"/>
          <a:srcRect t="7840" r="1" b="1"/>
          <a:stretch/>
        </p:blipFill>
        <p:spPr>
          <a:xfrm>
            <a:off x="7470907" y="694945"/>
            <a:ext cx="3382762" cy="2322576"/>
          </a:xfrm>
          <a:prstGeom prst="rect">
            <a:avLst/>
          </a:prstGeom>
        </p:spPr>
      </p:pic>
      <p:sp>
        <p:nvSpPr>
          <p:cNvPr id="79" name="Rounded Rectangle 9">
            <a:extLst>
              <a:ext uri="{FF2B5EF4-FFF2-40B4-BE49-F238E27FC236}">
                <a16:creationId xmlns:a16="http://schemas.microsoft.com/office/drawing/2014/main" id="{39D6C490-0229-4573-9696-B73E5B3A9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3511296"/>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0D65914-897A-4924-9D58-C4D42E7516EA}"/>
              </a:ext>
            </a:extLst>
          </p:cNvPr>
          <p:cNvPicPr/>
          <p:nvPr/>
        </p:nvPicPr>
        <p:blipFill rotWithShape="1">
          <a:blip r:embed="rId3" r:link="rId4">
            <a:extLst>
              <a:ext uri="{28A0092B-C50C-407E-A947-70E740481C1C}">
                <a14:useLocalDpi xmlns:a14="http://schemas.microsoft.com/office/drawing/2010/main" val="0"/>
              </a:ext>
            </a:extLst>
          </a:blip>
          <a:srcRect t="74" r="-2" b="-2"/>
          <a:stretch>
            <a:fillRect/>
          </a:stretch>
        </p:blipFill>
        <p:spPr bwMode="auto">
          <a:xfrm>
            <a:off x="7059168" y="3890958"/>
            <a:ext cx="4206240" cy="1983876"/>
          </a:xfrm>
          <a:prstGeom prst="rect">
            <a:avLst/>
          </a:prstGeom>
          <a:noFill/>
          <a:effectLst/>
        </p:spPr>
      </p:pic>
      <p:sp>
        <p:nvSpPr>
          <p:cNvPr id="5" name="Slide Number Placeholder 4">
            <a:extLst>
              <a:ext uri="{FF2B5EF4-FFF2-40B4-BE49-F238E27FC236}">
                <a16:creationId xmlns:a16="http://schemas.microsoft.com/office/drawing/2014/main" id="{442DF17E-1A5F-4353-8715-40AC20A382B2}"/>
              </a:ext>
            </a:extLst>
          </p:cNvPr>
          <p:cNvSpPr>
            <a:spLocks noGrp="1"/>
          </p:cNvSpPr>
          <p:nvPr>
            <p:ph type="sldNum" sz="quarter" idx="12"/>
          </p:nvPr>
        </p:nvSpPr>
        <p:spPr>
          <a:xfrm>
            <a:off x="10853669" y="6355080"/>
            <a:ext cx="528705" cy="365125"/>
          </a:xfrm>
        </p:spPr>
        <p:txBody>
          <a:bodyPr vert="horz" lIns="91440" tIns="45720" rIns="91440" bIns="45720" rtlCol="0" anchor="ctr">
            <a:normAutofit/>
          </a:bodyPr>
          <a:lstStyle/>
          <a:p>
            <a:pPr algn="l" defTabSz="914400">
              <a:spcAft>
                <a:spcPts val="600"/>
              </a:spcAft>
            </a:pPr>
            <a:fld id="{A2D60591-259C-4DB4-A85D-69943D188EE6}" type="slidenum">
              <a:rPr lang="en-US">
                <a:solidFill>
                  <a:srgbClr val="404040"/>
                </a:solidFill>
              </a:rPr>
              <a:pPr algn="l" defTabSz="914400">
                <a:spcAft>
                  <a:spcPts val="600"/>
                </a:spcAft>
              </a:pPr>
              <a:t>12</a:t>
            </a:fld>
            <a:endParaRPr lang="en-US" dirty="0">
              <a:solidFill>
                <a:srgbClr val="404040"/>
              </a:solidFill>
            </a:endParaRPr>
          </a:p>
        </p:txBody>
      </p:sp>
    </p:spTree>
    <p:extLst>
      <p:ext uri="{BB962C8B-B14F-4D97-AF65-F5344CB8AC3E}">
        <p14:creationId xmlns:p14="http://schemas.microsoft.com/office/powerpoint/2010/main" val="2285215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AE01E-0A4D-4DF5-8492-5375E1285CD1}"/>
              </a:ext>
            </a:extLst>
          </p:cNvPr>
          <p:cNvSpPr>
            <a:spLocks noGrp="1"/>
          </p:cNvSpPr>
          <p:nvPr>
            <p:ph type="title"/>
          </p:nvPr>
        </p:nvSpPr>
        <p:spPr>
          <a:xfrm>
            <a:off x="871442" y="685800"/>
            <a:ext cx="4353116" cy="1474666"/>
          </a:xfrm>
        </p:spPr>
        <p:txBody>
          <a:bodyPr vert="horz" lIns="91440" tIns="45720" rIns="91440" bIns="45720" rtlCol="0" anchor="b">
            <a:normAutofit/>
          </a:bodyPr>
          <a:lstStyle/>
          <a:p>
            <a:pPr algn="ctr"/>
            <a:r>
              <a:rPr lang="en-US" sz="3200" b="1" kern="1200">
                <a:solidFill>
                  <a:srgbClr val="595959"/>
                </a:solidFill>
                <a:latin typeface="+mj-lt"/>
                <a:ea typeface="+mj-ea"/>
                <a:cs typeface="+mj-cs"/>
              </a:rPr>
              <a:t>Short-Term Disability &amp; Long-Term Disability - The Standard</a:t>
            </a:r>
          </a:p>
        </p:txBody>
      </p:sp>
      <p:sp>
        <p:nvSpPr>
          <p:cNvPr id="7" name="TextBox 6">
            <a:extLst>
              <a:ext uri="{FF2B5EF4-FFF2-40B4-BE49-F238E27FC236}">
                <a16:creationId xmlns:a16="http://schemas.microsoft.com/office/drawing/2014/main" id="{478EFBF8-EA38-4C56-86ED-90EF87552DE0}"/>
              </a:ext>
            </a:extLst>
          </p:cNvPr>
          <p:cNvSpPr txBox="1"/>
          <p:nvPr/>
        </p:nvSpPr>
        <p:spPr>
          <a:xfrm>
            <a:off x="871442" y="2447337"/>
            <a:ext cx="4353116" cy="3770434"/>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r>
              <a:rPr lang="en-US" sz="1900" b="1">
                <a:solidFill>
                  <a:srgbClr val="595959"/>
                </a:solidFill>
              </a:rPr>
              <a:t>Short-Term Disability </a:t>
            </a:r>
          </a:p>
          <a:p>
            <a:pPr marL="342900" indent="-228600" defTabSz="914400">
              <a:lnSpc>
                <a:spcPct val="90000"/>
              </a:lnSpc>
              <a:spcAft>
                <a:spcPts val="600"/>
              </a:spcAft>
              <a:buFont typeface="Arial" panose="020B0604020202020204" pitchFamily="34" charset="0"/>
              <a:buChar char="•"/>
            </a:pPr>
            <a:r>
              <a:rPr lang="en-US" sz="1900">
                <a:solidFill>
                  <a:srgbClr val="595959"/>
                </a:solidFill>
              </a:rPr>
              <a:t>Benefit Waiting Periods</a:t>
            </a:r>
          </a:p>
          <a:p>
            <a:pPr marL="800100" lvl="1" indent="-228600" defTabSz="914400">
              <a:lnSpc>
                <a:spcPct val="90000"/>
              </a:lnSpc>
              <a:spcAft>
                <a:spcPts val="600"/>
              </a:spcAft>
              <a:buFont typeface="Arial" panose="020B0604020202020204" pitchFamily="34" charset="0"/>
              <a:buChar char="•"/>
            </a:pPr>
            <a:r>
              <a:rPr lang="en-US" sz="1900">
                <a:solidFill>
                  <a:srgbClr val="595959"/>
                </a:solidFill>
              </a:rPr>
              <a:t>Option A – 7 Days</a:t>
            </a:r>
          </a:p>
          <a:p>
            <a:pPr marL="800100" lvl="1" indent="-228600" defTabSz="914400">
              <a:lnSpc>
                <a:spcPct val="90000"/>
              </a:lnSpc>
              <a:spcAft>
                <a:spcPts val="600"/>
              </a:spcAft>
              <a:buFont typeface="Arial" panose="020B0604020202020204" pitchFamily="34" charset="0"/>
              <a:buChar char="•"/>
            </a:pPr>
            <a:r>
              <a:rPr lang="en-US" sz="1900">
                <a:solidFill>
                  <a:srgbClr val="595959"/>
                </a:solidFill>
              </a:rPr>
              <a:t>Option B – 30 Days</a:t>
            </a:r>
          </a:p>
          <a:p>
            <a:pPr lvl="1" indent="-228600" defTabSz="914400">
              <a:lnSpc>
                <a:spcPct val="90000"/>
              </a:lnSpc>
              <a:spcAft>
                <a:spcPts val="600"/>
              </a:spcAft>
              <a:buFont typeface="Arial" panose="020B0604020202020204" pitchFamily="34" charset="0"/>
              <a:buChar char="•"/>
            </a:pPr>
            <a:endParaRPr lang="en-US" sz="1900">
              <a:solidFill>
                <a:srgbClr val="595959"/>
              </a:solidFill>
            </a:endParaRPr>
          </a:p>
          <a:p>
            <a:pPr indent="-228600" defTabSz="914400">
              <a:lnSpc>
                <a:spcPct val="90000"/>
              </a:lnSpc>
              <a:spcAft>
                <a:spcPts val="600"/>
              </a:spcAft>
              <a:buFont typeface="Arial" panose="020B0604020202020204" pitchFamily="34" charset="0"/>
              <a:buChar char="•"/>
            </a:pPr>
            <a:r>
              <a:rPr lang="en-US" sz="1900" b="1">
                <a:solidFill>
                  <a:srgbClr val="595959"/>
                </a:solidFill>
              </a:rPr>
              <a:t>Note</a:t>
            </a:r>
            <a:r>
              <a:rPr lang="en-US" sz="1900">
                <a:solidFill>
                  <a:srgbClr val="595959"/>
                </a:solidFill>
              </a:rPr>
              <a:t>: Benefits are not payable during the 7 or 30-day waiting period.</a:t>
            </a:r>
          </a:p>
          <a:p>
            <a:pPr indent="-228600" defTabSz="914400">
              <a:lnSpc>
                <a:spcPct val="90000"/>
              </a:lnSpc>
              <a:spcAft>
                <a:spcPts val="600"/>
              </a:spcAft>
              <a:buFont typeface="Arial" panose="020B0604020202020204" pitchFamily="34" charset="0"/>
              <a:buChar char="•"/>
            </a:pPr>
            <a:endParaRPr lang="en-US" sz="1900">
              <a:solidFill>
                <a:srgbClr val="595959"/>
              </a:solidFill>
            </a:endParaRPr>
          </a:p>
          <a:p>
            <a:pPr indent="-228600" defTabSz="914400">
              <a:lnSpc>
                <a:spcPct val="90000"/>
              </a:lnSpc>
              <a:spcAft>
                <a:spcPts val="600"/>
              </a:spcAft>
              <a:buFont typeface="Arial" panose="020B0604020202020204" pitchFamily="34" charset="0"/>
              <a:buChar char="•"/>
            </a:pPr>
            <a:r>
              <a:rPr lang="en-US" sz="1900" b="1">
                <a:solidFill>
                  <a:srgbClr val="595959"/>
                </a:solidFill>
              </a:rPr>
              <a:t>Long-Term Disability </a:t>
            </a:r>
          </a:p>
          <a:p>
            <a:pPr marL="342900" indent="-228600" defTabSz="914400">
              <a:lnSpc>
                <a:spcPct val="90000"/>
              </a:lnSpc>
              <a:spcAft>
                <a:spcPts val="600"/>
              </a:spcAft>
              <a:buFont typeface="Arial" panose="020B0604020202020204" pitchFamily="34" charset="0"/>
              <a:buChar char="•"/>
            </a:pPr>
            <a:r>
              <a:rPr lang="en-US" sz="1900">
                <a:solidFill>
                  <a:srgbClr val="595959"/>
                </a:solidFill>
              </a:rPr>
              <a:t>Benefit Waiting Period</a:t>
            </a:r>
          </a:p>
          <a:p>
            <a:pPr marL="800100" lvl="1" indent="-228600" defTabSz="914400">
              <a:lnSpc>
                <a:spcPct val="90000"/>
              </a:lnSpc>
              <a:spcAft>
                <a:spcPts val="600"/>
              </a:spcAft>
              <a:buFont typeface="Arial" panose="020B0604020202020204" pitchFamily="34" charset="0"/>
              <a:buChar char="•"/>
            </a:pPr>
            <a:r>
              <a:rPr lang="en-US" sz="1900">
                <a:solidFill>
                  <a:srgbClr val="595959"/>
                </a:solidFill>
              </a:rPr>
              <a:t>180 days </a:t>
            </a:r>
          </a:p>
          <a:p>
            <a:pPr marL="800100" lvl="1" indent="-228600" defTabSz="914400">
              <a:lnSpc>
                <a:spcPct val="90000"/>
              </a:lnSpc>
              <a:spcAft>
                <a:spcPts val="600"/>
              </a:spcAft>
              <a:buFont typeface="Arial" panose="020B0604020202020204" pitchFamily="34" charset="0"/>
              <a:buChar char="•"/>
            </a:pPr>
            <a:endParaRPr lang="en-US" sz="1900">
              <a:solidFill>
                <a:srgbClr val="595959"/>
              </a:solidFill>
            </a:endParaRPr>
          </a:p>
        </p:txBody>
      </p:sp>
      <p:pic>
        <p:nvPicPr>
          <p:cNvPr id="6" name="Picture 5">
            <a:extLst>
              <a:ext uri="{FF2B5EF4-FFF2-40B4-BE49-F238E27FC236}">
                <a16:creationId xmlns:a16="http://schemas.microsoft.com/office/drawing/2014/main" id="{3C4D7F60-6D17-4859-BA5B-C8BCC563D38B}"/>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781801" y="1903645"/>
            <a:ext cx="4797056" cy="3096280"/>
          </a:xfrm>
          <a:prstGeom prst="rect">
            <a:avLst/>
          </a:prstGeom>
          <a:noFill/>
        </p:spPr>
      </p:pic>
      <p:sp>
        <p:nvSpPr>
          <p:cNvPr id="4" name="Slide Number Placeholder 3">
            <a:extLst>
              <a:ext uri="{FF2B5EF4-FFF2-40B4-BE49-F238E27FC236}">
                <a16:creationId xmlns:a16="http://schemas.microsoft.com/office/drawing/2014/main" id="{CCAFD06E-C943-4817-8E9D-6BDF9272BEAA}"/>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defTabSz="914400">
              <a:spcAft>
                <a:spcPts val="600"/>
              </a:spcAft>
            </a:pPr>
            <a:fld id="{A2D60591-259C-4DB4-A85D-69943D188EE6}" type="slidenum">
              <a:rPr lang="en-US" sz="900"/>
              <a:pPr defTabSz="914400">
                <a:spcAft>
                  <a:spcPts val="600"/>
                </a:spcAft>
              </a:pPr>
              <a:t>13</a:t>
            </a:fld>
            <a:endParaRPr lang="en-US" sz="900"/>
          </a:p>
        </p:txBody>
      </p:sp>
    </p:spTree>
    <p:extLst>
      <p:ext uri="{BB962C8B-B14F-4D97-AF65-F5344CB8AC3E}">
        <p14:creationId xmlns:p14="http://schemas.microsoft.com/office/powerpoint/2010/main" val="4141414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E01E-0A4D-4DF5-8492-5375E1285CD1}"/>
              </a:ext>
            </a:extLst>
          </p:cNvPr>
          <p:cNvSpPr>
            <a:spLocks noGrp="1"/>
          </p:cNvSpPr>
          <p:nvPr>
            <p:ph type="title"/>
          </p:nvPr>
        </p:nvSpPr>
        <p:spPr/>
        <p:txBody>
          <a:bodyPr>
            <a:normAutofit/>
          </a:bodyPr>
          <a:lstStyle/>
          <a:p>
            <a:r>
              <a:rPr lang="en-US" sz="3600" b="1" dirty="0">
                <a:solidFill>
                  <a:schemeClr val="bg2">
                    <a:lumMod val="25000"/>
                  </a:schemeClr>
                </a:solidFill>
              </a:rPr>
              <a:t>Long-Term Care - Unum</a:t>
            </a:r>
          </a:p>
        </p:txBody>
      </p:sp>
      <p:pic>
        <p:nvPicPr>
          <p:cNvPr id="4" name="Picture 3">
            <a:extLst>
              <a:ext uri="{FF2B5EF4-FFF2-40B4-BE49-F238E27FC236}">
                <a16:creationId xmlns:a16="http://schemas.microsoft.com/office/drawing/2014/main" id="{FDF96466-82C0-43BB-988F-11A14B6E4D8F}"/>
              </a:ext>
            </a:extLst>
          </p:cNvPr>
          <p:cNvPicPr>
            <a:picLocks noChangeAspect="1"/>
          </p:cNvPicPr>
          <p:nvPr/>
        </p:nvPicPr>
        <p:blipFill>
          <a:blip r:embed="rId2"/>
          <a:stretch>
            <a:fillRect/>
          </a:stretch>
        </p:blipFill>
        <p:spPr>
          <a:xfrm>
            <a:off x="6438900" y="5561814"/>
            <a:ext cx="3076575" cy="803193"/>
          </a:xfrm>
          <a:prstGeom prst="rect">
            <a:avLst/>
          </a:prstGeom>
        </p:spPr>
      </p:pic>
      <p:sp>
        <p:nvSpPr>
          <p:cNvPr id="5" name="Rectangle 4">
            <a:extLst>
              <a:ext uri="{FF2B5EF4-FFF2-40B4-BE49-F238E27FC236}">
                <a16:creationId xmlns:a16="http://schemas.microsoft.com/office/drawing/2014/main" id="{F9FBC838-A7D2-4409-9C8D-C47E007064ED}"/>
              </a:ext>
            </a:extLst>
          </p:cNvPr>
          <p:cNvSpPr/>
          <p:nvPr/>
        </p:nvSpPr>
        <p:spPr>
          <a:xfrm>
            <a:off x="838201" y="2030506"/>
            <a:ext cx="8743949" cy="2677656"/>
          </a:xfrm>
          <a:prstGeom prst="rect">
            <a:avLst/>
          </a:prstGeom>
        </p:spPr>
        <p:txBody>
          <a:bodyPr wrap="square">
            <a:spAutoFit/>
          </a:bodyPr>
          <a:lstStyle/>
          <a:p>
            <a:pPr marL="171450" indent="-171450">
              <a:buFont typeface="Arial" panose="020B0604020202020204" pitchFamily="34" charset="0"/>
              <a:buChar char="•"/>
            </a:pPr>
            <a:r>
              <a:rPr lang="en-US" sz="2400" dirty="0">
                <a:solidFill>
                  <a:schemeClr val="bg2">
                    <a:lumMod val="25000"/>
                  </a:schemeClr>
                </a:solidFill>
              </a:rPr>
              <a:t>Provides a wide range of personal care, health, and social services for people of all ages who suffer a chronic disease or long-lasting disability. </a:t>
            </a:r>
          </a:p>
          <a:p>
            <a:pPr marL="171450" indent="-171450">
              <a:buFont typeface="Arial" panose="020B0604020202020204" pitchFamily="34" charset="0"/>
              <a:buChar char="•"/>
            </a:pPr>
            <a:r>
              <a:rPr lang="en-US" sz="2400" dirty="0">
                <a:solidFill>
                  <a:schemeClr val="bg2">
                    <a:lumMod val="25000"/>
                  </a:schemeClr>
                </a:solidFill>
              </a:rPr>
              <a:t>These services can be provided in a nursing facility, an adult day care center, or at home, and can involve some nursing care. </a:t>
            </a:r>
          </a:p>
          <a:p>
            <a:pPr marL="171450" indent="-171450">
              <a:buFont typeface="Arial" panose="020B0604020202020204" pitchFamily="34" charset="0"/>
              <a:buChar char="•"/>
            </a:pPr>
            <a:r>
              <a:rPr lang="en-US" sz="2400" dirty="0">
                <a:solidFill>
                  <a:schemeClr val="bg2">
                    <a:lumMod val="25000"/>
                  </a:schemeClr>
                </a:solidFill>
                <a:cs typeface="Arial" panose="020B0604020202020204" pitchFamily="34" charset="0"/>
              </a:rPr>
              <a:t>Coverage is available to you, your spouse, your parents and/or your parents-in-law.</a:t>
            </a:r>
            <a:endParaRPr lang="en-US" sz="2400" dirty="0">
              <a:solidFill>
                <a:schemeClr val="bg2">
                  <a:lumMod val="25000"/>
                </a:schemeClr>
              </a:solidFill>
            </a:endParaRPr>
          </a:p>
        </p:txBody>
      </p:sp>
      <p:sp>
        <p:nvSpPr>
          <p:cNvPr id="6" name="Slide Number Placeholder 5">
            <a:extLst>
              <a:ext uri="{FF2B5EF4-FFF2-40B4-BE49-F238E27FC236}">
                <a16:creationId xmlns:a16="http://schemas.microsoft.com/office/drawing/2014/main" id="{DB67063B-61AE-4701-8491-115B11678623}"/>
              </a:ext>
            </a:extLst>
          </p:cNvPr>
          <p:cNvSpPr>
            <a:spLocks noGrp="1"/>
          </p:cNvSpPr>
          <p:nvPr>
            <p:ph type="sldNum" sz="quarter" idx="12"/>
          </p:nvPr>
        </p:nvSpPr>
        <p:spPr/>
        <p:txBody>
          <a:bodyPr/>
          <a:lstStyle/>
          <a:p>
            <a:fld id="{A2D60591-259C-4DB4-A85D-69943D188EE6}" type="slidenum">
              <a:rPr lang="en-US" smtClean="0"/>
              <a:t>14</a:t>
            </a:fld>
            <a:endParaRPr lang="en-US" dirty="0"/>
          </a:p>
        </p:txBody>
      </p:sp>
      <p:pic>
        <p:nvPicPr>
          <p:cNvPr id="7" name="Picture 6" descr="A picture containing text, sky, sign, outdoor&#10;&#10;Description automatically generated">
            <a:extLst>
              <a:ext uri="{FF2B5EF4-FFF2-40B4-BE49-F238E27FC236}">
                <a16:creationId xmlns:a16="http://schemas.microsoft.com/office/drawing/2014/main" id="{4B218872-1CFF-4384-963F-47B66CA105F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15500" y="885825"/>
            <a:ext cx="2002017" cy="5607050"/>
          </a:xfrm>
          <a:prstGeom prst="rect">
            <a:avLst/>
          </a:prstGeom>
        </p:spPr>
      </p:pic>
    </p:spTree>
    <p:extLst>
      <p:ext uri="{BB962C8B-B14F-4D97-AF65-F5344CB8AC3E}">
        <p14:creationId xmlns:p14="http://schemas.microsoft.com/office/powerpoint/2010/main" val="1775245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E01E-0A4D-4DF5-8492-5375E1285CD1}"/>
              </a:ext>
            </a:extLst>
          </p:cNvPr>
          <p:cNvSpPr>
            <a:spLocks noGrp="1"/>
          </p:cNvSpPr>
          <p:nvPr>
            <p:ph type="title"/>
          </p:nvPr>
        </p:nvSpPr>
        <p:spPr/>
        <p:txBody>
          <a:bodyPr>
            <a:normAutofit/>
          </a:bodyPr>
          <a:lstStyle/>
          <a:p>
            <a:r>
              <a:rPr lang="en-US" sz="3600" b="1" dirty="0"/>
              <a:t>Employee &amp; Spouse Critical Illness and Critical Illness Plus (Accident) - AFLAC/CAIC</a:t>
            </a:r>
          </a:p>
        </p:txBody>
      </p:sp>
      <p:pic>
        <p:nvPicPr>
          <p:cNvPr id="4" name="Picture 3">
            <a:extLst>
              <a:ext uri="{FF2B5EF4-FFF2-40B4-BE49-F238E27FC236}">
                <a16:creationId xmlns:a16="http://schemas.microsoft.com/office/drawing/2014/main" id="{A89A4A19-4397-4C44-9998-94D53E24DD37}"/>
              </a:ext>
            </a:extLst>
          </p:cNvPr>
          <p:cNvPicPr>
            <a:picLocks noChangeAspect="1"/>
          </p:cNvPicPr>
          <p:nvPr/>
        </p:nvPicPr>
        <p:blipFill>
          <a:blip r:embed="rId3"/>
          <a:stretch>
            <a:fillRect/>
          </a:stretch>
        </p:blipFill>
        <p:spPr>
          <a:xfrm>
            <a:off x="9130552" y="1368562"/>
            <a:ext cx="2449459" cy="811850"/>
          </a:xfrm>
          <a:prstGeom prst="rect">
            <a:avLst/>
          </a:prstGeom>
        </p:spPr>
      </p:pic>
      <p:pic>
        <p:nvPicPr>
          <p:cNvPr id="5" name="Picture 4">
            <a:extLst>
              <a:ext uri="{FF2B5EF4-FFF2-40B4-BE49-F238E27FC236}">
                <a16:creationId xmlns:a16="http://schemas.microsoft.com/office/drawing/2014/main" id="{E0BB4BB3-1A26-4F21-BE29-3F2D79F3E909}"/>
              </a:ext>
            </a:extLst>
          </p:cNvPr>
          <p:cNvPicPr>
            <a:picLocks noChangeAspect="1"/>
          </p:cNvPicPr>
          <p:nvPr/>
        </p:nvPicPr>
        <p:blipFill>
          <a:blip r:embed="rId4"/>
          <a:stretch>
            <a:fillRect/>
          </a:stretch>
        </p:blipFill>
        <p:spPr>
          <a:xfrm>
            <a:off x="538489" y="1690688"/>
            <a:ext cx="6078306" cy="4542332"/>
          </a:xfrm>
          <a:prstGeom prst="rect">
            <a:avLst/>
          </a:prstGeom>
        </p:spPr>
      </p:pic>
      <p:sp>
        <p:nvSpPr>
          <p:cNvPr id="6" name="TextBox 5">
            <a:extLst>
              <a:ext uri="{FF2B5EF4-FFF2-40B4-BE49-F238E27FC236}">
                <a16:creationId xmlns:a16="http://schemas.microsoft.com/office/drawing/2014/main" id="{5E2ECB1F-7777-4B4C-B643-2E7F447228E0}"/>
              </a:ext>
            </a:extLst>
          </p:cNvPr>
          <p:cNvSpPr txBox="1"/>
          <p:nvPr/>
        </p:nvSpPr>
        <p:spPr>
          <a:xfrm>
            <a:off x="6843006" y="2117066"/>
            <a:ext cx="4510794"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Lump Sum Benefits payable upon initial diagnosis of a covered critical illness.</a:t>
            </a:r>
          </a:p>
          <a:p>
            <a:pPr marL="285750" indent="-285750">
              <a:buFont typeface="Arial" panose="020B0604020202020204" pitchFamily="34" charset="0"/>
              <a:buChar char="•"/>
            </a:pPr>
            <a:r>
              <a:rPr lang="en-US" sz="2400" dirty="0"/>
              <a:t>Each Dependent Child is covered at 50% of the primary insured amount at no additional charge.</a:t>
            </a:r>
          </a:p>
        </p:txBody>
      </p:sp>
      <p:pic>
        <p:nvPicPr>
          <p:cNvPr id="7" name="Picture 6">
            <a:extLst>
              <a:ext uri="{FF2B5EF4-FFF2-40B4-BE49-F238E27FC236}">
                <a16:creationId xmlns:a16="http://schemas.microsoft.com/office/drawing/2014/main" id="{56BCE17E-7C0E-4EC5-8018-94A323805908}"/>
              </a:ext>
            </a:extLst>
          </p:cNvPr>
          <p:cNvPicPr>
            <a:picLocks noChangeAspect="1"/>
          </p:cNvPicPr>
          <p:nvPr/>
        </p:nvPicPr>
        <p:blipFill>
          <a:blip r:embed="rId5"/>
          <a:stretch>
            <a:fillRect/>
          </a:stretch>
        </p:blipFill>
        <p:spPr>
          <a:xfrm>
            <a:off x="6843006" y="3961854"/>
            <a:ext cx="5038725" cy="2800350"/>
          </a:xfrm>
          <a:prstGeom prst="rect">
            <a:avLst/>
          </a:prstGeom>
        </p:spPr>
      </p:pic>
      <p:sp>
        <p:nvSpPr>
          <p:cNvPr id="9" name="TextBox 8">
            <a:extLst>
              <a:ext uri="{FF2B5EF4-FFF2-40B4-BE49-F238E27FC236}">
                <a16:creationId xmlns:a16="http://schemas.microsoft.com/office/drawing/2014/main" id="{5EF5429E-11E8-4D5D-9E2E-F7E0686EE441}"/>
              </a:ext>
            </a:extLst>
          </p:cNvPr>
          <p:cNvSpPr txBox="1"/>
          <p:nvPr/>
        </p:nvSpPr>
        <p:spPr>
          <a:xfrm>
            <a:off x="1489762" y="6488668"/>
            <a:ext cx="4175759" cy="369332"/>
          </a:xfrm>
          <a:prstGeom prst="rect">
            <a:avLst/>
          </a:prstGeom>
          <a:noFill/>
        </p:spPr>
        <p:txBody>
          <a:bodyPr wrap="none" rtlCol="0">
            <a:spAutoFit/>
          </a:bodyPr>
          <a:lstStyle/>
          <a:p>
            <a:r>
              <a:rPr lang="en-US" dirty="0"/>
              <a:t>Continental American Insurance Company</a:t>
            </a:r>
          </a:p>
        </p:txBody>
      </p:sp>
      <p:sp>
        <p:nvSpPr>
          <p:cNvPr id="3" name="Slide Number Placeholder 2">
            <a:extLst>
              <a:ext uri="{FF2B5EF4-FFF2-40B4-BE49-F238E27FC236}">
                <a16:creationId xmlns:a16="http://schemas.microsoft.com/office/drawing/2014/main" id="{14A86887-793C-49D8-AE31-7FB19886F620}"/>
              </a:ext>
            </a:extLst>
          </p:cNvPr>
          <p:cNvSpPr>
            <a:spLocks noGrp="1"/>
          </p:cNvSpPr>
          <p:nvPr>
            <p:ph type="sldNum" sz="quarter" idx="12"/>
          </p:nvPr>
        </p:nvSpPr>
        <p:spPr>
          <a:xfrm>
            <a:off x="11353800" y="6356350"/>
            <a:ext cx="527930" cy="365125"/>
          </a:xfrm>
        </p:spPr>
        <p:txBody>
          <a:bodyPr/>
          <a:lstStyle/>
          <a:p>
            <a:fld id="{A2D60591-259C-4DB4-A85D-69943D188EE6}" type="slidenum">
              <a:rPr lang="en-US" smtClean="0"/>
              <a:t>15</a:t>
            </a:fld>
            <a:endParaRPr lang="en-US" dirty="0"/>
          </a:p>
        </p:txBody>
      </p:sp>
    </p:spTree>
    <p:extLst>
      <p:ext uri="{BB962C8B-B14F-4D97-AF65-F5344CB8AC3E}">
        <p14:creationId xmlns:p14="http://schemas.microsoft.com/office/powerpoint/2010/main" val="4024652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E01E-0A4D-4DF5-8492-5375E1285CD1}"/>
              </a:ext>
            </a:extLst>
          </p:cNvPr>
          <p:cNvSpPr>
            <a:spLocks noGrp="1"/>
          </p:cNvSpPr>
          <p:nvPr>
            <p:ph type="title"/>
          </p:nvPr>
        </p:nvSpPr>
        <p:spPr/>
        <p:txBody>
          <a:bodyPr>
            <a:normAutofit/>
          </a:bodyPr>
          <a:lstStyle/>
          <a:p>
            <a:pPr algn="l"/>
            <a:r>
              <a:rPr lang="en-US" sz="3600" b="1" dirty="0">
                <a:solidFill>
                  <a:schemeClr val="bg2">
                    <a:lumMod val="25000"/>
                  </a:schemeClr>
                </a:solidFill>
              </a:rPr>
              <a:t>Legal - MetLife Legal Plans, Inc</a:t>
            </a:r>
            <a:r>
              <a:rPr lang="en-US" sz="3600" dirty="0">
                <a:solidFill>
                  <a:schemeClr val="bg2">
                    <a:lumMod val="25000"/>
                  </a:schemeClr>
                </a:solidFill>
              </a:rPr>
              <a:t>.</a:t>
            </a:r>
          </a:p>
        </p:txBody>
      </p:sp>
      <p:sp>
        <p:nvSpPr>
          <p:cNvPr id="5" name="Rectangle 4">
            <a:extLst>
              <a:ext uri="{FF2B5EF4-FFF2-40B4-BE49-F238E27FC236}">
                <a16:creationId xmlns:a16="http://schemas.microsoft.com/office/drawing/2014/main" id="{FA7BBD78-DF6D-4BE9-82D6-B8A09B7DE141}"/>
              </a:ext>
            </a:extLst>
          </p:cNvPr>
          <p:cNvSpPr/>
          <p:nvPr/>
        </p:nvSpPr>
        <p:spPr>
          <a:xfrm>
            <a:off x="1196788" y="1801905"/>
            <a:ext cx="9339913" cy="3046988"/>
          </a:xfrm>
          <a:prstGeom prst="rect">
            <a:avLst/>
          </a:prstGeom>
        </p:spPr>
        <p:txBody>
          <a:bodyPr wrap="square">
            <a:spAutoFit/>
          </a:bodyPr>
          <a:lstStyle/>
          <a:p>
            <a:pPr marL="214313" indent="-214313">
              <a:buFont typeface="Arial" panose="020B0604020202020204" pitchFamily="34" charset="0"/>
              <a:buChar char="•"/>
            </a:pPr>
            <a:r>
              <a:rPr lang="en-US" sz="2400" dirty="0">
                <a:solidFill>
                  <a:schemeClr val="bg2">
                    <a:lumMod val="25000"/>
                  </a:schemeClr>
                </a:solidFill>
                <a:cs typeface="Arial" panose="020B0604020202020204" pitchFamily="34" charset="0"/>
              </a:rPr>
              <a:t>Three Plan Options:</a:t>
            </a:r>
          </a:p>
          <a:p>
            <a:pPr marL="557213" lvl="1" indent="-214313">
              <a:buFont typeface="Arial" panose="020B0604020202020204" pitchFamily="34" charset="0"/>
              <a:buChar char="•"/>
            </a:pPr>
            <a:r>
              <a:rPr lang="en-US" sz="2400" dirty="0">
                <a:solidFill>
                  <a:schemeClr val="bg2">
                    <a:lumMod val="25000"/>
                  </a:schemeClr>
                </a:solidFill>
                <a:cs typeface="Arial" panose="020B0604020202020204" pitchFamily="34" charset="0"/>
              </a:rPr>
              <a:t>Select </a:t>
            </a:r>
          </a:p>
          <a:p>
            <a:pPr marL="557213" lvl="1" indent="-214313">
              <a:buFont typeface="Arial" panose="020B0604020202020204" pitchFamily="34" charset="0"/>
              <a:buChar char="•"/>
            </a:pPr>
            <a:r>
              <a:rPr lang="en-US" sz="2400" dirty="0">
                <a:solidFill>
                  <a:schemeClr val="bg2">
                    <a:lumMod val="25000"/>
                  </a:schemeClr>
                </a:solidFill>
                <a:cs typeface="Arial" panose="020B0604020202020204" pitchFamily="34" charset="0"/>
              </a:rPr>
              <a:t>Select Plus</a:t>
            </a:r>
          </a:p>
          <a:p>
            <a:pPr marL="557213" lvl="1" indent="-214313">
              <a:buFont typeface="Arial" panose="020B0604020202020204" pitchFamily="34" charset="0"/>
              <a:buChar char="•"/>
            </a:pPr>
            <a:r>
              <a:rPr lang="en-US" sz="2400" dirty="0">
                <a:solidFill>
                  <a:schemeClr val="bg2">
                    <a:lumMod val="25000"/>
                  </a:schemeClr>
                </a:solidFill>
                <a:cs typeface="Arial" panose="020B0604020202020204" pitchFamily="34" charset="0"/>
              </a:rPr>
              <a:t>Select Premium </a:t>
            </a:r>
          </a:p>
          <a:p>
            <a:pPr marL="342900" lvl="1"/>
            <a:endParaRPr lang="en-US" sz="2400" dirty="0">
              <a:solidFill>
                <a:schemeClr val="bg2">
                  <a:lumMod val="25000"/>
                </a:schemeClr>
              </a:solidFill>
              <a:cs typeface="Arial" panose="020B0604020202020204" pitchFamily="34" charset="0"/>
            </a:endParaRPr>
          </a:p>
          <a:p>
            <a:r>
              <a:rPr lang="en-US" sz="2400" dirty="0">
                <a:solidFill>
                  <a:schemeClr val="bg2">
                    <a:lumMod val="25000"/>
                  </a:schemeClr>
                </a:solidFill>
                <a:cs typeface="Arial" panose="020B0604020202020204" pitchFamily="34" charset="0"/>
              </a:rPr>
              <a:t>Employees and family members have access to an attorney, as if on retainer, through MetLife’s nationwide network of more than 18,000 pre-qualified attorneys</a:t>
            </a:r>
          </a:p>
        </p:txBody>
      </p:sp>
      <p:pic>
        <p:nvPicPr>
          <p:cNvPr id="7" name="Picture 6">
            <a:extLst>
              <a:ext uri="{FF2B5EF4-FFF2-40B4-BE49-F238E27FC236}">
                <a16:creationId xmlns:a16="http://schemas.microsoft.com/office/drawing/2014/main" id="{DFC0EDE2-269B-4518-8131-B381C0A49A7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15214" y="5329238"/>
            <a:ext cx="2862224" cy="694595"/>
          </a:xfrm>
          <a:prstGeom prst="rect">
            <a:avLst/>
          </a:prstGeom>
          <a:noFill/>
          <a:ln>
            <a:noFill/>
          </a:ln>
        </p:spPr>
      </p:pic>
      <p:sp>
        <p:nvSpPr>
          <p:cNvPr id="4" name="Slide Number Placeholder 3">
            <a:extLst>
              <a:ext uri="{FF2B5EF4-FFF2-40B4-BE49-F238E27FC236}">
                <a16:creationId xmlns:a16="http://schemas.microsoft.com/office/drawing/2014/main" id="{D81FB6F7-7276-4089-BF0E-44A1E9577070}"/>
              </a:ext>
            </a:extLst>
          </p:cNvPr>
          <p:cNvSpPr>
            <a:spLocks noGrp="1"/>
          </p:cNvSpPr>
          <p:nvPr>
            <p:ph type="sldNum" sz="quarter" idx="12"/>
          </p:nvPr>
        </p:nvSpPr>
        <p:spPr/>
        <p:txBody>
          <a:bodyPr/>
          <a:lstStyle/>
          <a:p>
            <a:fld id="{A2D60591-259C-4DB4-A85D-69943D188EE6}" type="slidenum">
              <a:rPr lang="en-US" smtClean="0"/>
              <a:t>16</a:t>
            </a:fld>
            <a:endParaRPr lang="en-US" dirty="0"/>
          </a:p>
        </p:txBody>
      </p:sp>
      <p:pic>
        <p:nvPicPr>
          <p:cNvPr id="6" name="Picture 5" descr="A green street sign&#10;&#10;Description automatically generated with medium confidence">
            <a:extLst>
              <a:ext uri="{FF2B5EF4-FFF2-40B4-BE49-F238E27FC236}">
                <a16:creationId xmlns:a16="http://schemas.microsoft.com/office/drawing/2014/main" id="{330BE546-4E0A-4939-A8C8-572C8A2B49C3}"/>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922846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C9B446A-6343-4E56-90BA-061E4DDF0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6" name="Freeform: Shape 35">
            <a:extLst>
              <a:ext uri="{FF2B5EF4-FFF2-40B4-BE49-F238E27FC236}">
                <a16:creationId xmlns:a16="http://schemas.microsoft.com/office/drawing/2014/main" id="{3EC72A1B-03D3-499C-B4BF-AC68EEC22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48" name="Freeform: Shape 37">
            <a:extLst>
              <a:ext uri="{FF2B5EF4-FFF2-40B4-BE49-F238E27FC236}">
                <a16:creationId xmlns:a16="http://schemas.microsoft.com/office/drawing/2014/main" id="{216322C2-3CF0-4D33-BF90-3F384CF6D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BACD04-D5BC-4CD4-ACE9-847217A3F867}"/>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b="1" kern="1200" dirty="0">
                <a:solidFill>
                  <a:schemeClr val="tx1"/>
                </a:solidFill>
                <a:latin typeface="+mj-lt"/>
                <a:ea typeface="+mj-ea"/>
                <a:cs typeface="+mj-cs"/>
              </a:rPr>
              <a:t>Flexible Benefits Virtual Benefits Fair</a:t>
            </a:r>
          </a:p>
        </p:txBody>
      </p:sp>
      <p:sp>
        <p:nvSpPr>
          <p:cNvPr id="49" name="Rectangle 3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2" name="Rectangle 4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 name="TextBox 3">
            <a:extLst>
              <a:ext uri="{FF2B5EF4-FFF2-40B4-BE49-F238E27FC236}">
                <a16:creationId xmlns:a16="http://schemas.microsoft.com/office/drawing/2014/main" id="{4EEB1C5F-8E46-4A1D-AA32-051CB91FA34F}"/>
              </a:ext>
            </a:extLst>
          </p:cNvPr>
          <p:cNvSpPr txBox="1"/>
          <p:nvPr/>
        </p:nvSpPr>
        <p:spPr>
          <a:xfrm>
            <a:off x="371094" y="2718054"/>
            <a:ext cx="3438906" cy="3207258"/>
          </a:xfrm>
          <a:prstGeom prst="rect">
            <a:avLst/>
          </a:prstGeom>
        </p:spPr>
        <p:txBody>
          <a:bodyPr vert="horz" lIns="91440" tIns="45720" rIns="91440" bIns="45720" rtlCol="0" anchor="t">
            <a:normAutofit/>
          </a:bodyPr>
          <a:lstStyle/>
          <a:p>
            <a:pPr defTabSz="914400">
              <a:lnSpc>
                <a:spcPct val="90000"/>
              </a:lnSpc>
              <a:spcAft>
                <a:spcPts val="600"/>
              </a:spcAft>
              <a:buClr>
                <a:schemeClr val="bg2">
                  <a:lumMod val="25000"/>
                </a:schemeClr>
              </a:buClr>
            </a:pPr>
            <a:r>
              <a:rPr lang="en-US" sz="1700" dirty="0"/>
              <a:t>Virtual Benefits Fair Website </a:t>
            </a:r>
          </a:p>
          <a:p>
            <a:pPr indent="-228600" defTabSz="914400">
              <a:lnSpc>
                <a:spcPct val="90000"/>
              </a:lnSpc>
              <a:spcAft>
                <a:spcPts val="600"/>
              </a:spcAft>
              <a:buClr>
                <a:schemeClr val="bg2">
                  <a:lumMod val="25000"/>
                </a:schemeClr>
              </a:buClr>
              <a:buFont typeface="Arial" panose="020B0604020202020204" pitchFamily="34" charset="0"/>
              <a:buChar char="•"/>
            </a:pPr>
            <a:r>
              <a:rPr lang="en-US" sz="1700" dirty="0">
                <a:hlinkClick r:id="rId2"/>
              </a:rPr>
              <a:t>www.team.ga.gov</a:t>
            </a:r>
            <a:r>
              <a:rPr lang="en-US" sz="1700" dirty="0"/>
              <a:t>	</a:t>
            </a:r>
          </a:p>
          <a:p>
            <a:pPr indent="-228600" defTabSz="914400">
              <a:lnSpc>
                <a:spcPct val="90000"/>
              </a:lnSpc>
              <a:spcAft>
                <a:spcPts val="600"/>
              </a:spcAft>
              <a:buClr>
                <a:schemeClr val="bg2">
                  <a:lumMod val="25000"/>
                </a:schemeClr>
              </a:buClr>
              <a:buFont typeface="Arial" panose="020B0604020202020204" pitchFamily="34" charset="0"/>
              <a:buChar char="•"/>
            </a:pPr>
            <a:r>
              <a:rPr lang="en-US" sz="1700" dirty="0">
                <a:hlinkClick r:id="rId3"/>
              </a:rPr>
              <a:t>https://team.georgia.gov/benefits-expo-open-enrollment/</a:t>
            </a:r>
            <a:r>
              <a:rPr lang="en-US" sz="1700" dirty="0"/>
              <a:t> </a:t>
            </a:r>
          </a:p>
          <a:p>
            <a:pPr indent="-228600" defTabSz="914400">
              <a:lnSpc>
                <a:spcPct val="90000"/>
              </a:lnSpc>
              <a:spcAft>
                <a:spcPts val="600"/>
              </a:spcAft>
              <a:buClr>
                <a:schemeClr val="bg2">
                  <a:lumMod val="25000"/>
                </a:schemeClr>
              </a:buClr>
              <a:buFont typeface="Arial" panose="020B0604020202020204" pitchFamily="34" charset="0"/>
              <a:buChar char="•"/>
            </a:pPr>
            <a:r>
              <a:rPr lang="en-US" sz="1600" dirty="0">
                <a:hlinkClick r:id="rId4"/>
              </a:rPr>
              <a:t>https://team.georgia.gov/plan-year-2023-flexible-benefits-vendors/</a:t>
            </a:r>
            <a:r>
              <a:rPr lang="en-US" sz="1600" dirty="0"/>
              <a:t> </a:t>
            </a:r>
          </a:p>
          <a:p>
            <a:pPr indent="-228600" defTabSz="914400">
              <a:lnSpc>
                <a:spcPct val="90000"/>
              </a:lnSpc>
              <a:spcAft>
                <a:spcPts val="600"/>
              </a:spcAft>
              <a:buClr>
                <a:schemeClr val="bg2">
                  <a:lumMod val="25000"/>
                </a:schemeClr>
              </a:buClr>
              <a:buFont typeface="Arial" panose="020B0604020202020204" pitchFamily="34" charset="0"/>
              <a:buChar char="•"/>
            </a:pPr>
            <a:endParaRPr lang="en-US" sz="1700" dirty="0"/>
          </a:p>
          <a:p>
            <a:pPr defTabSz="914400">
              <a:lnSpc>
                <a:spcPct val="90000"/>
              </a:lnSpc>
              <a:spcAft>
                <a:spcPts val="600"/>
              </a:spcAft>
              <a:buClr>
                <a:schemeClr val="bg2">
                  <a:lumMod val="25000"/>
                </a:schemeClr>
              </a:buClr>
            </a:pPr>
            <a:endParaRPr lang="en-US" sz="1700" dirty="0"/>
          </a:p>
          <a:p>
            <a:pPr defTabSz="914400">
              <a:lnSpc>
                <a:spcPct val="90000"/>
              </a:lnSpc>
              <a:spcAft>
                <a:spcPts val="600"/>
              </a:spcAft>
              <a:buClr>
                <a:schemeClr val="bg2">
                  <a:lumMod val="25000"/>
                </a:schemeClr>
              </a:buClr>
            </a:pPr>
            <a:endParaRPr lang="en-US" sz="1700" dirty="0"/>
          </a:p>
        </p:txBody>
      </p:sp>
      <p:sp>
        <p:nvSpPr>
          <p:cNvPr id="7" name="Slide Number Placeholder 6">
            <a:extLst>
              <a:ext uri="{FF2B5EF4-FFF2-40B4-BE49-F238E27FC236}">
                <a16:creationId xmlns:a16="http://schemas.microsoft.com/office/drawing/2014/main" id="{8A8A940A-3362-48C4-BFEA-5AAF21467691}"/>
              </a:ext>
            </a:extLst>
          </p:cNvPr>
          <p:cNvSpPr>
            <a:spLocks noGrp="1"/>
          </p:cNvSpPr>
          <p:nvPr>
            <p:ph type="sldNum" sz="quarter" idx="12"/>
          </p:nvPr>
        </p:nvSpPr>
        <p:spPr>
          <a:xfrm>
            <a:off x="9692640" y="6356350"/>
            <a:ext cx="2124456" cy="365125"/>
          </a:xfrm>
        </p:spPr>
        <p:txBody>
          <a:bodyPr vert="horz" lIns="91440" tIns="45720" rIns="91440" bIns="45720" rtlCol="0" anchor="ctr">
            <a:normAutofit/>
          </a:bodyPr>
          <a:lstStyle/>
          <a:p>
            <a:pPr defTabSz="914400">
              <a:spcAft>
                <a:spcPts val="600"/>
              </a:spcAft>
              <a:defRPr/>
            </a:pPr>
            <a:fld id="{A2D60591-259C-4DB4-A85D-69943D188EE6}" type="slidenum">
              <a:rPr lang="en-US">
                <a:solidFill>
                  <a:schemeClr val="tx1">
                    <a:lumMod val="50000"/>
                    <a:lumOff val="50000"/>
                  </a:schemeClr>
                </a:solidFill>
              </a:rPr>
              <a:pPr defTabSz="914400">
                <a:spcAft>
                  <a:spcPts val="600"/>
                </a:spcAft>
                <a:defRPr/>
              </a:pPr>
              <a:t>17</a:t>
            </a:fld>
            <a:endParaRPr lang="en-US" dirty="0">
              <a:solidFill>
                <a:schemeClr val="tx1">
                  <a:lumMod val="50000"/>
                  <a:lumOff val="50000"/>
                </a:schemeClr>
              </a:solidFill>
            </a:endParaRPr>
          </a:p>
        </p:txBody>
      </p:sp>
      <p:pic>
        <p:nvPicPr>
          <p:cNvPr id="9" name="Picture 8">
            <a:extLst>
              <a:ext uri="{FF2B5EF4-FFF2-40B4-BE49-F238E27FC236}">
                <a16:creationId xmlns:a16="http://schemas.microsoft.com/office/drawing/2014/main" id="{8D97D0C2-D206-7929-30F6-DD5EDB50C3A4}"/>
              </a:ext>
            </a:extLst>
          </p:cNvPr>
          <p:cNvPicPr>
            <a:picLocks noChangeAspect="1"/>
          </p:cNvPicPr>
          <p:nvPr/>
        </p:nvPicPr>
        <p:blipFill>
          <a:blip r:embed="rId5"/>
          <a:stretch>
            <a:fillRect/>
          </a:stretch>
        </p:blipFill>
        <p:spPr>
          <a:xfrm>
            <a:off x="4880486" y="804496"/>
            <a:ext cx="6397113" cy="5249008"/>
          </a:xfrm>
          <a:prstGeom prst="rect">
            <a:avLst/>
          </a:prstGeom>
        </p:spPr>
      </p:pic>
    </p:spTree>
    <p:extLst>
      <p:ext uri="{BB962C8B-B14F-4D97-AF65-F5344CB8AC3E}">
        <p14:creationId xmlns:p14="http://schemas.microsoft.com/office/powerpoint/2010/main" val="1408729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7"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5"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32910F91-48A2-4816-B7F8-F4CE46BAB248}"/>
              </a:ext>
            </a:extLst>
          </p:cNvPr>
          <p:cNvSpPr>
            <a:spLocks noGrp="1"/>
          </p:cNvSpPr>
          <p:nvPr>
            <p:ph type="title"/>
          </p:nvPr>
        </p:nvSpPr>
        <p:spPr>
          <a:xfrm>
            <a:off x="888631" y="4760132"/>
            <a:ext cx="3947420" cy="1777829"/>
          </a:xfrm>
        </p:spPr>
        <p:txBody>
          <a:bodyPr vert="horz" lIns="91440" tIns="45720" rIns="91440" bIns="45720" rtlCol="0" anchor="ctr">
            <a:normAutofit/>
          </a:bodyPr>
          <a:lstStyle/>
          <a:p>
            <a:r>
              <a:rPr lang="en-US" sz="4000" b="1" kern="1200" dirty="0">
                <a:solidFill>
                  <a:schemeClr val="tx1"/>
                </a:solidFill>
                <a:latin typeface="+mj-lt"/>
                <a:ea typeface="+mj-ea"/>
                <a:cs typeface="+mj-cs"/>
              </a:rPr>
              <a:t>GaBreeze – Enrollment Portal</a:t>
            </a:r>
          </a:p>
        </p:txBody>
      </p:sp>
      <p:sp>
        <p:nvSpPr>
          <p:cNvPr id="37" name="Freeform: Shape 36">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4F02080A-C6A2-4BEA-AABE-2345BD60EF80}"/>
              </a:ext>
            </a:extLst>
          </p:cNvPr>
          <p:cNvSpPr>
            <a:spLocks noGrp="1"/>
          </p:cNvSpPr>
          <p:nvPr>
            <p:ph type="sldNum" sz="quarter" idx="12"/>
          </p:nvPr>
        </p:nvSpPr>
        <p:spPr>
          <a:xfrm>
            <a:off x="11017776" y="6437316"/>
            <a:ext cx="914400" cy="320040"/>
          </a:xfrm>
        </p:spPr>
        <p:txBody>
          <a:bodyPr vert="horz" lIns="91440" tIns="45720" rIns="91440" bIns="45720" rtlCol="0" anchor="ctr">
            <a:normAutofit/>
          </a:bodyPr>
          <a:lstStyle/>
          <a:p>
            <a:pPr defTabSz="914400">
              <a:spcAft>
                <a:spcPts val="600"/>
              </a:spcAft>
            </a:pPr>
            <a:fld id="{A2D60591-259C-4DB4-A85D-69943D188EE6}" type="slidenum">
              <a:rPr lang="en-US">
                <a:solidFill>
                  <a:schemeClr val="tx1"/>
                </a:solidFill>
              </a:rPr>
              <a:pPr defTabSz="914400">
                <a:spcAft>
                  <a:spcPts val="600"/>
                </a:spcAft>
              </a:pPr>
              <a:t>18</a:t>
            </a:fld>
            <a:endParaRPr lang="en-US" dirty="0">
              <a:solidFill>
                <a:schemeClr val="tx1"/>
              </a:solidFill>
            </a:endParaRPr>
          </a:p>
        </p:txBody>
      </p:sp>
      <p:pic>
        <p:nvPicPr>
          <p:cNvPr id="9" name="Picture 8">
            <a:extLst>
              <a:ext uri="{FF2B5EF4-FFF2-40B4-BE49-F238E27FC236}">
                <a16:creationId xmlns:a16="http://schemas.microsoft.com/office/drawing/2014/main" id="{75DAAB45-26D7-4FBE-BF5C-3085A51AC55D}"/>
              </a:ext>
            </a:extLst>
          </p:cNvPr>
          <p:cNvPicPr>
            <a:picLocks noChangeAspect="1"/>
          </p:cNvPicPr>
          <p:nvPr/>
        </p:nvPicPr>
        <p:blipFill>
          <a:blip r:embed="rId2"/>
          <a:stretch>
            <a:fillRect/>
          </a:stretch>
        </p:blipFill>
        <p:spPr>
          <a:xfrm>
            <a:off x="1306286" y="671951"/>
            <a:ext cx="8589814" cy="3359108"/>
          </a:xfrm>
          <a:prstGeom prst="rect">
            <a:avLst/>
          </a:prstGeom>
        </p:spPr>
      </p:pic>
      <p:sp>
        <p:nvSpPr>
          <p:cNvPr id="5" name="TextBox 4">
            <a:extLst>
              <a:ext uri="{FF2B5EF4-FFF2-40B4-BE49-F238E27FC236}">
                <a16:creationId xmlns:a16="http://schemas.microsoft.com/office/drawing/2014/main" id="{6521993F-70A5-4F3D-A635-76FF1964E24D}"/>
              </a:ext>
            </a:extLst>
          </p:cNvPr>
          <p:cNvSpPr txBox="1"/>
          <p:nvPr/>
        </p:nvSpPr>
        <p:spPr>
          <a:xfrm>
            <a:off x="5118447" y="4767660"/>
            <a:ext cx="6281873" cy="1770300"/>
          </a:xfrm>
          <a:prstGeom prst="rect">
            <a:avLst/>
          </a:prstGeom>
        </p:spPr>
        <p:txBody>
          <a:bodyPr vert="horz" lIns="91440" tIns="45720" rIns="91440" bIns="45720" rtlCol="0" anchor="ctr">
            <a:normAutofit/>
          </a:bodyPr>
          <a:lstStyle/>
          <a:p>
            <a:pPr defTabSz="914400">
              <a:lnSpc>
                <a:spcPct val="90000"/>
              </a:lnSpc>
              <a:spcAft>
                <a:spcPts val="600"/>
              </a:spcAft>
            </a:pPr>
            <a:r>
              <a:rPr lang="en-US" b="1" dirty="0"/>
              <a:t>GaBreeze Benefits Center</a:t>
            </a:r>
          </a:p>
          <a:p>
            <a:pPr defTabSz="914400">
              <a:lnSpc>
                <a:spcPct val="90000"/>
              </a:lnSpc>
              <a:spcAft>
                <a:spcPts val="600"/>
              </a:spcAft>
            </a:pPr>
            <a:r>
              <a:rPr lang="en-US" dirty="0"/>
              <a:t>1-877-342-7339 toll-free</a:t>
            </a:r>
          </a:p>
          <a:p>
            <a:pPr defTabSz="914400">
              <a:lnSpc>
                <a:spcPct val="90000"/>
              </a:lnSpc>
              <a:spcAft>
                <a:spcPts val="600"/>
              </a:spcAft>
            </a:pPr>
            <a:r>
              <a:rPr lang="en-US" dirty="0"/>
              <a:t>Monday - Friday, 8:00 a.m. – 5:00 p.m. ET</a:t>
            </a:r>
          </a:p>
          <a:p>
            <a:pPr defTabSz="914400">
              <a:lnSpc>
                <a:spcPct val="90000"/>
              </a:lnSpc>
              <a:spcAft>
                <a:spcPts val="600"/>
              </a:spcAft>
            </a:pPr>
            <a:r>
              <a:rPr lang="en-US" dirty="0">
                <a:hlinkClick r:id="rId3"/>
              </a:rPr>
              <a:t>www.GaBreeze.ga.gov</a:t>
            </a:r>
            <a:r>
              <a:rPr lang="en-US" dirty="0"/>
              <a:t> </a:t>
            </a:r>
          </a:p>
          <a:p>
            <a:pPr indent="-228600" defTabSz="9144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401441864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F83519B-7BEF-4683-AD95-44C6CEBD99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EBAD34AF-5414-49A5-AB75-F1CA854B3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6" cy="6858000"/>
            <a:chOff x="1" y="0"/>
            <a:chExt cx="12191996" cy="6858000"/>
          </a:xfrm>
        </p:grpSpPr>
        <p:sp>
          <p:nvSpPr>
            <p:cNvPr id="22" name="Rectangle 21">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457200"/>
              <a:endParaRPr lang="en-US" dirty="0">
                <a:solidFill>
                  <a:schemeClr val="tx1"/>
                </a:solidFill>
              </a:endParaRPr>
            </a:p>
          </p:txBody>
        </p:sp>
        <p:sp>
          <p:nvSpPr>
            <p:cNvPr id="23" name="Rectangle 22">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p:cNvSpPr>
            <a:spLocks noGrp="1"/>
          </p:cNvSpPr>
          <p:nvPr>
            <p:ph type="title"/>
          </p:nvPr>
        </p:nvSpPr>
        <p:spPr>
          <a:xfrm>
            <a:off x="765051" y="662400"/>
            <a:ext cx="7007349" cy="1492132"/>
          </a:xfrm>
        </p:spPr>
        <p:txBody>
          <a:bodyPr vert="horz" lIns="91440" tIns="45720" rIns="91440" bIns="45720" rtlCol="0" anchor="t">
            <a:normAutofit/>
          </a:bodyPr>
          <a:lstStyle/>
          <a:p>
            <a:r>
              <a:rPr lang="en-US" sz="4100" b="1" dirty="0"/>
              <a:t>Open Enrollment (OE) Reminders</a:t>
            </a:r>
            <a:br>
              <a:rPr lang="en-US" sz="4100" b="1" dirty="0"/>
            </a:br>
            <a:endParaRPr lang="en-US" sz="4100" b="1" dirty="0"/>
          </a:p>
        </p:txBody>
      </p:sp>
      <p:sp>
        <p:nvSpPr>
          <p:cNvPr id="3" name="Content Placeholder 2"/>
          <p:cNvSpPr>
            <a:spLocks noGrp="1"/>
          </p:cNvSpPr>
          <p:nvPr>
            <p:ph sz="half" idx="1"/>
          </p:nvPr>
        </p:nvSpPr>
        <p:spPr>
          <a:xfrm>
            <a:off x="539931" y="1976846"/>
            <a:ext cx="4842107" cy="4218753"/>
          </a:xfrm>
        </p:spPr>
        <p:txBody>
          <a:bodyPr vert="horz" lIns="91440" tIns="45720" rIns="91440" bIns="45720" rtlCol="0">
            <a:normAutofit/>
          </a:bodyPr>
          <a:lstStyle/>
          <a:p>
            <a:r>
              <a:rPr lang="en-US" sz="1700" dirty="0">
                <a:solidFill>
                  <a:schemeClr val="tx1">
                    <a:alpha val="60000"/>
                  </a:schemeClr>
                </a:solidFill>
              </a:rPr>
              <a:t>Employees are encouraged to confirm their access to the enrollment portal in advance of Open Enrollment which starts on October 17, 2022 at 1:00 a.m. ET and ends on November 5, 2022 at 12:59 a.m. ET </a:t>
            </a:r>
          </a:p>
          <a:p>
            <a:pPr marL="0" indent="0">
              <a:buNone/>
            </a:pPr>
            <a:r>
              <a:rPr lang="en-US" sz="1700" dirty="0">
                <a:solidFill>
                  <a:schemeClr val="tx1">
                    <a:alpha val="60000"/>
                  </a:schemeClr>
                </a:solidFill>
              </a:rPr>
              <a:t>	       </a:t>
            </a:r>
            <a:r>
              <a:rPr lang="en-US" sz="1700" dirty="0">
                <a:solidFill>
                  <a:schemeClr val="tx1">
                    <a:alpha val="60000"/>
                  </a:schemeClr>
                </a:solidFill>
                <a:hlinkClick r:id="rId3">
                  <a:extLst>
                    <a:ext uri="{A12FA001-AC4F-418D-AE19-62706E023703}">
                      <ahyp:hlinkClr xmlns:ahyp="http://schemas.microsoft.com/office/drawing/2018/hyperlinkcolor" val="tx"/>
                    </a:ext>
                  </a:extLst>
                </a:hlinkClick>
              </a:rPr>
              <a:t>www.GaBreeze.ga.gov</a:t>
            </a:r>
            <a:r>
              <a:rPr lang="en-US" sz="1700" dirty="0">
                <a:solidFill>
                  <a:schemeClr val="tx1">
                    <a:alpha val="60000"/>
                  </a:schemeClr>
                </a:solidFill>
              </a:rPr>
              <a:t>	</a:t>
            </a:r>
          </a:p>
          <a:p>
            <a:r>
              <a:rPr lang="en-US" sz="1700" dirty="0">
                <a:solidFill>
                  <a:schemeClr val="tx1">
                    <a:alpha val="60000"/>
                  </a:schemeClr>
                </a:solidFill>
              </a:rPr>
              <a:t>Employees should review and/or update their email addresses and select their email preferences (personal or work) on GaBreeze </a:t>
            </a:r>
          </a:p>
          <a:p>
            <a:pPr marL="0" indent="0">
              <a:buNone/>
            </a:pPr>
            <a:r>
              <a:rPr lang="en-US" sz="1700" dirty="0">
                <a:solidFill>
                  <a:schemeClr val="tx1">
                    <a:alpha val="60000"/>
                  </a:schemeClr>
                </a:solidFill>
              </a:rPr>
              <a:t> </a:t>
            </a:r>
          </a:p>
          <a:p>
            <a:pPr lvl="1">
              <a:buFont typeface="Wingdings" panose="05000000000000000000" pitchFamily="2" charset="2"/>
              <a:buChar char="ü"/>
            </a:pPr>
            <a:r>
              <a:rPr lang="en-US" sz="1700" dirty="0">
                <a:solidFill>
                  <a:schemeClr val="tx1">
                    <a:alpha val="60000"/>
                  </a:schemeClr>
                </a:solidFill>
              </a:rPr>
              <a:t>Update email address in the “Personal Information” section of the “ Your Profile” page</a:t>
            </a:r>
          </a:p>
          <a:p>
            <a:endParaRPr lang="en-US" sz="1700" dirty="0">
              <a:solidFill>
                <a:schemeClr val="tx1">
                  <a:alpha val="60000"/>
                </a:schemeClr>
              </a:solidFill>
            </a:endParaRPr>
          </a:p>
        </p:txBody>
      </p:sp>
      <p:grpSp>
        <p:nvGrpSpPr>
          <p:cNvPr id="25" name="Group 24">
            <a:extLst>
              <a:ext uri="{FF2B5EF4-FFF2-40B4-BE49-F238E27FC236}">
                <a16:creationId xmlns:a16="http://schemas.microsoft.com/office/drawing/2014/main" id="{7A737E2B-A28F-42F1-A1E9-1CA2DE4A1E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6276" y="0"/>
            <a:ext cx="4335727" cy="3532180"/>
            <a:chOff x="7856276" y="0"/>
            <a:chExt cx="4335727" cy="3532180"/>
          </a:xfrm>
        </p:grpSpPr>
        <p:sp>
          <p:nvSpPr>
            <p:cNvPr id="26" name="Freeform: Shape 25">
              <a:extLst>
                <a:ext uri="{FF2B5EF4-FFF2-40B4-BE49-F238E27FC236}">
                  <a16:creationId xmlns:a16="http://schemas.microsoft.com/office/drawing/2014/main" id="{CA31F01E-6863-47B2-B5F8-4C443DA14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6276" y="0"/>
              <a:ext cx="4335725" cy="3532180"/>
            </a:xfrm>
            <a:custGeom>
              <a:avLst/>
              <a:gdLst>
                <a:gd name="connsiteX0" fmla="*/ 179111 w 4335725"/>
                <a:gd name="connsiteY0" fmla="*/ 0 h 3532180"/>
                <a:gd name="connsiteX1" fmla="*/ 4335725 w 4335725"/>
                <a:gd name="connsiteY1" fmla="*/ 0 h 3532180"/>
                <a:gd name="connsiteX2" fmla="*/ 4335725 w 4335725"/>
                <a:gd name="connsiteY2" fmla="*/ 2845937 h 3532180"/>
                <a:gd name="connsiteX3" fmla="*/ 4315217 w 4335725"/>
                <a:gd name="connsiteY3" fmla="*/ 2853009 h 3532180"/>
                <a:gd name="connsiteX4" fmla="*/ 4269092 w 4335725"/>
                <a:gd name="connsiteY4" fmla="*/ 2867324 h 3532180"/>
                <a:gd name="connsiteX5" fmla="*/ 4219783 w 4335725"/>
                <a:gd name="connsiteY5" fmla="*/ 2880049 h 3532180"/>
                <a:gd name="connsiteX6" fmla="*/ 4172065 w 4335725"/>
                <a:gd name="connsiteY6" fmla="*/ 2892774 h 3532180"/>
                <a:gd name="connsiteX7" fmla="*/ 4124349 w 4335725"/>
                <a:gd name="connsiteY7" fmla="*/ 2907089 h 3532180"/>
                <a:gd name="connsiteX8" fmla="*/ 4078224 w 4335725"/>
                <a:gd name="connsiteY8" fmla="*/ 2922994 h 3532180"/>
                <a:gd name="connsiteX9" fmla="*/ 4035278 w 4335725"/>
                <a:gd name="connsiteY9" fmla="*/ 2942082 h 3532180"/>
                <a:gd name="connsiteX10" fmla="*/ 3995515 w 4335725"/>
                <a:gd name="connsiteY10" fmla="*/ 2964348 h 3532180"/>
                <a:gd name="connsiteX11" fmla="*/ 3960521 w 4335725"/>
                <a:gd name="connsiteY11" fmla="*/ 2992978 h 3532180"/>
                <a:gd name="connsiteX12" fmla="*/ 3923939 w 4335725"/>
                <a:gd name="connsiteY12" fmla="*/ 3024791 h 3532180"/>
                <a:gd name="connsiteX13" fmla="*/ 3892126 w 4335725"/>
                <a:gd name="connsiteY13" fmla="*/ 3061373 h 3532180"/>
                <a:gd name="connsiteX14" fmla="*/ 3861905 w 4335725"/>
                <a:gd name="connsiteY14" fmla="*/ 3099547 h 3532180"/>
                <a:gd name="connsiteX15" fmla="*/ 3831684 w 4335725"/>
                <a:gd name="connsiteY15" fmla="*/ 3139310 h 3532180"/>
                <a:gd name="connsiteX16" fmla="*/ 3801464 w 4335725"/>
                <a:gd name="connsiteY16" fmla="*/ 3179075 h 3532180"/>
                <a:gd name="connsiteX17" fmla="*/ 3771243 w 4335725"/>
                <a:gd name="connsiteY17" fmla="*/ 3217249 h 3532180"/>
                <a:gd name="connsiteX18" fmla="*/ 3737841 w 4335725"/>
                <a:gd name="connsiteY18" fmla="*/ 3253831 h 3532180"/>
                <a:gd name="connsiteX19" fmla="*/ 3704438 w 4335725"/>
                <a:gd name="connsiteY19" fmla="*/ 3285642 h 3532180"/>
                <a:gd name="connsiteX20" fmla="*/ 3666266 w 4335725"/>
                <a:gd name="connsiteY20" fmla="*/ 3312682 h 3532180"/>
                <a:gd name="connsiteX21" fmla="*/ 3626501 w 4335725"/>
                <a:gd name="connsiteY21" fmla="*/ 3333360 h 3532180"/>
                <a:gd name="connsiteX22" fmla="*/ 3578783 w 4335725"/>
                <a:gd name="connsiteY22" fmla="*/ 3347676 h 3532180"/>
                <a:gd name="connsiteX23" fmla="*/ 3529475 w 4335725"/>
                <a:gd name="connsiteY23" fmla="*/ 3354038 h 3532180"/>
                <a:gd name="connsiteX24" fmla="*/ 3478579 w 4335725"/>
                <a:gd name="connsiteY24" fmla="*/ 3355628 h 3532180"/>
                <a:gd name="connsiteX25" fmla="*/ 3424498 w 4335725"/>
                <a:gd name="connsiteY25" fmla="*/ 3350856 h 3532180"/>
                <a:gd name="connsiteX26" fmla="*/ 3370419 w 4335725"/>
                <a:gd name="connsiteY26" fmla="*/ 3344494 h 3532180"/>
                <a:gd name="connsiteX27" fmla="*/ 3316339 w 4335725"/>
                <a:gd name="connsiteY27" fmla="*/ 3336540 h 3532180"/>
                <a:gd name="connsiteX28" fmla="*/ 3262260 w 4335725"/>
                <a:gd name="connsiteY28" fmla="*/ 3330180 h 3532180"/>
                <a:gd name="connsiteX29" fmla="*/ 3208180 w 4335725"/>
                <a:gd name="connsiteY29" fmla="*/ 3326998 h 3532180"/>
                <a:gd name="connsiteX30" fmla="*/ 3155691 w 4335725"/>
                <a:gd name="connsiteY30" fmla="*/ 3326998 h 3532180"/>
                <a:gd name="connsiteX31" fmla="*/ 3106385 w 4335725"/>
                <a:gd name="connsiteY31" fmla="*/ 3333360 h 3532180"/>
                <a:gd name="connsiteX32" fmla="*/ 3055487 w 4335725"/>
                <a:gd name="connsiteY32" fmla="*/ 3346085 h 3532180"/>
                <a:gd name="connsiteX33" fmla="*/ 3009359 w 4335725"/>
                <a:gd name="connsiteY33" fmla="*/ 3365171 h 3532180"/>
                <a:gd name="connsiteX34" fmla="*/ 2961643 w 4335725"/>
                <a:gd name="connsiteY34" fmla="*/ 3390621 h 3532180"/>
                <a:gd name="connsiteX35" fmla="*/ 2913927 w 4335725"/>
                <a:gd name="connsiteY35" fmla="*/ 3416071 h 3532180"/>
                <a:gd name="connsiteX36" fmla="*/ 2866209 w 4335725"/>
                <a:gd name="connsiteY36" fmla="*/ 3444699 h 3532180"/>
                <a:gd name="connsiteX37" fmla="*/ 2820081 w 4335725"/>
                <a:gd name="connsiteY37" fmla="*/ 3471739 h 3532180"/>
                <a:gd name="connsiteX38" fmla="*/ 2770775 w 4335725"/>
                <a:gd name="connsiteY38" fmla="*/ 3495598 h 3532180"/>
                <a:gd name="connsiteX39" fmla="*/ 2723057 w 4335725"/>
                <a:gd name="connsiteY39" fmla="*/ 3514685 h 3532180"/>
                <a:gd name="connsiteX40" fmla="*/ 2673749 w 4335725"/>
                <a:gd name="connsiteY40" fmla="*/ 3527410 h 3532180"/>
                <a:gd name="connsiteX41" fmla="*/ 2622852 w 4335725"/>
                <a:gd name="connsiteY41" fmla="*/ 3532180 h 3532180"/>
                <a:gd name="connsiteX42" fmla="*/ 2571953 w 4335725"/>
                <a:gd name="connsiteY42" fmla="*/ 3527410 h 3532180"/>
                <a:gd name="connsiteX43" fmla="*/ 2522645 w 4335725"/>
                <a:gd name="connsiteY43" fmla="*/ 3514685 h 3532180"/>
                <a:gd name="connsiteX44" fmla="*/ 2474930 w 4335725"/>
                <a:gd name="connsiteY44" fmla="*/ 3495598 h 3532180"/>
                <a:gd name="connsiteX45" fmla="*/ 2425621 w 4335725"/>
                <a:gd name="connsiteY45" fmla="*/ 3471739 h 3532180"/>
                <a:gd name="connsiteX46" fmla="*/ 2379493 w 4335725"/>
                <a:gd name="connsiteY46" fmla="*/ 3444699 h 3532180"/>
                <a:gd name="connsiteX47" fmla="*/ 2331777 w 4335725"/>
                <a:gd name="connsiteY47" fmla="*/ 3416071 h 3532180"/>
                <a:gd name="connsiteX48" fmla="*/ 2284059 w 4335725"/>
                <a:gd name="connsiteY48" fmla="*/ 3390621 h 3532180"/>
                <a:gd name="connsiteX49" fmla="*/ 2236343 w 4335725"/>
                <a:gd name="connsiteY49" fmla="*/ 3365171 h 3532180"/>
                <a:gd name="connsiteX50" fmla="*/ 2188627 w 4335725"/>
                <a:gd name="connsiteY50" fmla="*/ 3346085 h 3532180"/>
                <a:gd name="connsiteX51" fmla="*/ 2139319 w 4335725"/>
                <a:gd name="connsiteY51" fmla="*/ 3333360 h 3532180"/>
                <a:gd name="connsiteX52" fmla="*/ 2090011 w 4335725"/>
                <a:gd name="connsiteY52" fmla="*/ 3326998 h 3532180"/>
                <a:gd name="connsiteX53" fmla="*/ 2037520 w 4335725"/>
                <a:gd name="connsiteY53" fmla="*/ 3326998 h 3532180"/>
                <a:gd name="connsiteX54" fmla="*/ 1983442 w 4335725"/>
                <a:gd name="connsiteY54" fmla="*/ 3330180 h 3532180"/>
                <a:gd name="connsiteX55" fmla="*/ 1929363 w 4335725"/>
                <a:gd name="connsiteY55" fmla="*/ 3336540 h 3532180"/>
                <a:gd name="connsiteX56" fmla="*/ 1875283 w 4335725"/>
                <a:gd name="connsiteY56" fmla="*/ 3344494 h 3532180"/>
                <a:gd name="connsiteX57" fmla="*/ 1821202 w 4335725"/>
                <a:gd name="connsiteY57" fmla="*/ 3350856 h 3532180"/>
                <a:gd name="connsiteX58" fmla="*/ 1767124 w 4335725"/>
                <a:gd name="connsiteY58" fmla="*/ 3355628 h 3532180"/>
                <a:gd name="connsiteX59" fmla="*/ 1716227 w 4335725"/>
                <a:gd name="connsiteY59" fmla="*/ 3354038 h 3532180"/>
                <a:gd name="connsiteX60" fmla="*/ 1666919 w 4335725"/>
                <a:gd name="connsiteY60" fmla="*/ 3347676 h 3532180"/>
                <a:gd name="connsiteX61" fmla="*/ 1619201 w 4335725"/>
                <a:gd name="connsiteY61" fmla="*/ 3333360 h 3532180"/>
                <a:gd name="connsiteX62" fmla="*/ 1579437 w 4335725"/>
                <a:gd name="connsiteY62" fmla="*/ 3312682 h 3532180"/>
                <a:gd name="connsiteX63" fmla="*/ 1541263 w 4335725"/>
                <a:gd name="connsiteY63" fmla="*/ 3285642 h 3532180"/>
                <a:gd name="connsiteX64" fmla="*/ 1507862 w 4335725"/>
                <a:gd name="connsiteY64" fmla="*/ 3253831 h 3532180"/>
                <a:gd name="connsiteX65" fmla="*/ 1474459 w 4335725"/>
                <a:gd name="connsiteY65" fmla="*/ 3217249 h 3532180"/>
                <a:gd name="connsiteX66" fmla="*/ 1444238 w 4335725"/>
                <a:gd name="connsiteY66" fmla="*/ 3179075 h 3532180"/>
                <a:gd name="connsiteX67" fmla="*/ 1414018 w 4335725"/>
                <a:gd name="connsiteY67" fmla="*/ 3139310 h 3532180"/>
                <a:gd name="connsiteX68" fmla="*/ 1383797 w 4335725"/>
                <a:gd name="connsiteY68" fmla="*/ 3099547 h 3532180"/>
                <a:gd name="connsiteX69" fmla="*/ 1353577 w 4335725"/>
                <a:gd name="connsiteY69" fmla="*/ 3061373 h 3532180"/>
                <a:gd name="connsiteX70" fmla="*/ 1321765 w 4335725"/>
                <a:gd name="connsiteY70" fmla="*/ 3024791 h 3532180"/>
                <a:gd name="connsiteX71" fmla="*/ 1285181 w 4335725"/>
                <a:gd name="connsiteY71" fmla="*/ 2992978 h 3532180"/>
                <a:gd name="connsiteX72" fmla="*/ 1250188 w 4335725"/>
                <a:gd name="connsiteY72" fmla="*/ 2964348 h 3532180"/>
                <a:gd name="connsiteX73" fmla="*/ 1210424 w 4335725"/>
                <a:gd name="connsiteY73" fmla="*/ 2942082 h 3532180"/>
                <a:gd name="connsiteX74" fmla="*/ 1167479 w 4335725"/>
                <a:gd name="connsiteY74" fmla="*/ 2922994 h 3532180"/>
                <a:gd name="connsiteX75" fmla="*/ 1121353 w 4335725"/>
                <a:gd name="connsiteY75" fmla="*/ 2907089 h 3532180"/>
                <a:gd name="connsiteX76" fmla="*/ 1073635 w 4335725"/>
                <a:gd name="connsiteY76" fmla="*/ 2892774 h 3532180"/>
                <a:gd name="connsiteX77" fmla="*/ 1025919 w 4335725"/>
                <a:gd name="connsiteY77" fmla="*/ 2880049 h 3532180"/>
                <a:gd name="connsiteX78" fmla="*/ 976611 w 4335725"/>
                <a:gd name="connsiteY78" fmla="*/ 2867324 h 3532180"/>
                <a:gd name="connsiteX79" fmla="*/ 930485 w 4335725"/>
                <a:gd name="connsiteY79" fmla="*/ 2853009 h 3532180"/>
                <a:gd name="connsiteX80" fmla="*/ 884357 w 4335725"/>
                <a:gd name="connsiteY80" fmla="*/ 2837103 h 3532180"/>
                <a:gd name="connsiteX81" fmla="*/ 841413 w 4335725"/>
                <a:gd name="connsiteY81" fmla="*/ 2818015 h 3532180"/>
                <a:gd name="connsiteX82" fmla="*/ 803238 w 4335725"/>
                <a:gd name="connsiteY82" fmla="*/ 2794157 h 3532180"/>
                <a:gd name="connsiteX83" fmla="*/ 768245 w 4335725"/>
                <a:gd name="connsiteY83" fmla="*/ 2765527 h 3532180"/>
                <a:gd name="connsiteX84" fmla="*/ 739617 w 4335725"/>
                <a:gd name="connsiteY84" fmla="*/ 2730536 h 3532180"/>
                <a:gd name="connsiteX85" fmla="*/ 715759 w 4335725"/>
                <a:gd name="connsiteY85" fmla="*/ 2692361 h 3532180"/>
                <a:gd name="connsiteX86" fmla="*/ 696671 w 4335725"/>
                <a:gd name="connsiteY86" fmla="*/ 2649416 h 3532180"/>
                <a:gd name="connsiteX87" fmla="*/ 680766 w 4335725"/>
                <a:gd name="connsiteY87" fmla="*/ 2603290 h 3532180"/>
                <a:gd name="connsiteX88" fmla="*/ 666450 w 4335725"/>
                <a:gd name="connsiteY88" fmla="*/ 2557164 h 3532180"/>
                <a:gd name="connsiteX89" fmla="*/ 653726 w 4335725"/>
                <a:gd name="connsiteY89" fmla="*/ 2507856 h 3532180"/>
                <a:gd name="connsiteX90" fmla="*/ 641000 w 4335725"/>
                <a:gd name="connsiteY90" fmla="*/ 2460140 h 3532180"/>
                <a:gd name="connsiteX91" fmla="*/ 626685 w 4335725"/>
                <a:gd name="connsiteY91" fmla="*/ 2412422 h 3532180"/>
                <a:gd name="connsiteX92" fmla="*/ 610780 w 4335725"/>
                <a:gd name="connsiteY92" fmla="*/ 2366295 h 3532180"/>
                <a:gd name="connsiteX93" fmla="*/ 591692 w 4335725"/>
                <a:gd name="connsiteY93" fmla="*/ 2323348 h 3532180"/>
                <a:gd name="connsiteX94" fmla="*/ 569424 w 4335725"/>
                <a:gd name="connsiteY94" fmla="*/ 2283586 h 3532180"/>
                <a:gd name="connsiteX95" fmla="*/ 540796 w 4335725"/>
                <a:gd name="connsiteY95" fmla="*/ 2248593 h 3532180"/>
                <a:gd name="connsiteX96" fmla="*/ 508983 w 4335725"/>
                <a:gd name="connsiteY96" fmla="*/ 2212010 h 3532180"/>
                <a:gd name="connsiteX97" fmla="*/ 472400 w 4335725"/>
                <a:gd name="connsiteY97" fmla="*/ 2180199 h 3532180"/>
                <a:gd name="connsiteX98" fmla="*/ 432635 w 4335725"/>
                <a:gd name="connsiteY98" fmla="*/ 2149978 h 3532180"/>
                <a:gd name="connsiteX99" fmla="*/ 392872 w 4335725"/>
                <a:gd name="connsiteY99" fmla="*/ 2119758 h 3532180"/>
                <a:gd name="connsiteX100" fmla="*/ 353108 w 4335725"/>
                <a:gd name="connsiteY100" fmla="*/ 2089537 h 3532180"/>
                <a:gd name="connsiteX101" fmla="*/ 314933 w 4335725"/>
                <a:gd name="connsiteY101" fmla="*/ 2059315 h 3532180"/>
                <a:gd name="connsiteX102" fmla="*/ 278350 w 4335725"/>
                <a:gd name="connsiteY102" fmla="*/ 2025914 h 3532180"/>
                <a:gd name="connsiteX103" fmla="*/ 246539 w 4335725"/>
                <a:gd name="connsiteY103" fmla="*/ 1992513 h 3532180"/>
                <a:gd name="connsiteX104" fmla="*/ 219500 w 4335725"/>
                <a:gd name="connsiteY104" fmla="*/ 1954338 h 3532180"/>
                <a:gd name="connsiteX105" fmla="*/ 198823 w 4335725"/>
                <a:gd name="connsiteY105" fmla="*/ 1914575 h 3532180"/>
                <a:gd name="connsiteX106" fmla="*/ 184508 w 4335725"/>
                <a:gd name="connsiteY106" fmla="*/ 1866859 h 3532180"/>
                <a:gd name="connsiteX107" fmla="*/ 178145 w 4335725"/>
                <a:gd name="connsiteY107" fmla="*/ 1817551 h 3532180"/>
                <a:gd name="connsiteX108" fmla="*/ 176554 w 4335725"/>
                <a:gd name="connsiteY108" fmla="*/ 1766651 h 3532180"/>
                <a:gd name="connsiteX109" fmla="*/ 181326 w 4335725"/>
                <a:gd name="connsiteY109" fmla="*/ 1712572 h 3532180"/>
                <a:gd name="connsiteX110" fmla="*/ 187688 w 4335725"/>
                <a:gd name="connsiteY110" fmla="*/ 1658493 h 3532180"/>
                <a:gd name="connsiteX111" fmla="*/ 195640 w 4335725"/>
                <a:gd name="connsiteY111" fmla="*/ 1604413 h 3532180"/>
                <a:gd name="connsiteX112" fmla="*/ 202004 w 4335725"/>
                <a:gd name="connsiteY112" fmla="*/ 1550335 h 3532180"/>
                <a:gd name="connsiteX113" fmla="*/ 205186 w 4335725"/>
                <a:gd name="connsiteY113" fmla="*/ 1496256 h 3532180"/>
                <a:gd name="connsiteX114" fmla="*/ 205186 w 4335725"/>
                <a:gd name="connsiteY114" fmla="*/ 1443766 h 3532180"/>
                <a:gd name="connsiteX115" fmla="*/ 198823 w 4335725"/>
                <a:gd name="connsiteY115" fmla="*/ 1394460 h 3532180"/>
                <a:gd name="connsiteX116" fmla="*/ 186098 w 4335725"/>
                <a:gd name="connsiteY116" fmla="*/ 1345152 h 3532180"/>
                <a:gd name="connsiteX117" fmla="*/ 167011 w 4335725"/>
                <a:gd name="connsiteY117" fmla="*/ 1299024 h 3532180"/>
                <a:gd name="connsiteX118" fmla="*/ 143153 w 4335725"/>
                <a:gd name="connsiteY118" fmla="*/ 1251308 h 3532180"/>
                <a:gd name="connsiteX119" fmla="*/ 116112 w 4335725"/>
                <a:gd name="connsiteY119" fmla="*/ 1203592 h 3532180"/>
                <a:gd name="connsiteX120" fmla="*/ 87483 w 4335725"/>
                <a:gd name="connsiteY120" fmla="*/ 1155874 h 3532180"/>
                <a:gd name="connsiteX121" fmla="*/ 60443 w 4335725"/>
                <a:gd name="connsiteY121" fmla="*/ 1109746 h 3532180"/>
                <a:gd name="connsiteX122" fmla="*/ 36583 w 4335725"/>
                <a:gd name="connsiteY122" fmla="*/ 1060441 h 3532180"/>
                <a:gd name="connsiteX123" fmla="*/ 17498 w 4335725"/>
                <a:gd name="connsiteY123" fmla="*/ 1012723 h 3532180"/>
                <a:gd name="connsiteX124" fmla="*/ 4773 w 4335725"/>
                <a:gd name="connsiteY124" fmla="*/ 963415 h 3532180"/>
                <a:gd name="connsiteX125" fmla="*/ 0 w 4335725"/>
                <a:gd name="connsiteY125" fmla="*/ 912516 h 3532180"/>
                <a:gd name="connsiteX126" fmla="*/ 4773 w 4335725"/>
                <a:gd name="connsiteY126" fmla="*/ 861620 h 3532180"/>
                <a:gd name="connsiteX127" fmla="*/ 17498 w 4335725"/>
                <a:gd name="connsiteY127" fmla="*/ 812312 h 3532180"/>
                <a:gd name="connsiteX128" fmla="*/ 36583 w 4335725"/>
                <a:gd name="connsiteY128" fmla="*/ 764594 h 3532180"/>
                <a:gd name="connsiteX129" fmla="*/ 60443 w 4335725"/>
                <a:gd name="connsiteY129" fmla="*/ 715288 h 3532180"/>
                <a:gd name="connsiteX130" fmla="*/ 87483 w 4335725"/>
                <a:gd name="connsiteY130" fmla="*/ 669160 h 3532180"/>
                <a:gd name="connsiteX131" fmla="*/ 116112 w 4335725"/>
                <a:gd name="connsiteY131" fmla="*/ 621444 h 3532180"/>
                <a:gd name="connsiteX132" fmla="*/ 143153 w 4335725"/>
                <a:gd name="connsiteY132" fmla="*/ 573726 h 3532180"/>
                <a:gd name="connsiteX133" fmla="*/ 167011 w 4335725"/>
                <a:gd name="connsiteY133" fmla="*/ 526010 h 3532180"/>
                <a:gd name="connsiteX134" fmla="*/ 186098 w 4335725"/>
                <a:gd name="connsiteY134" fmla="*/ 479882 h 3532180"/>
                <a:gd name="connsiteX135" fmla="*/ 198823 w 4335725"/>
                <a:gd name="connsiteY135" fmla="*/ 430575 h 3532180"/>
                <a:gd name="connsiteX136" fmla="*/ 205186 w 4335725"/>
                <a:gd name="connsiteY136" fmla="*/ 381268 h 3532180"/>
                <a:gd name="connsiteX137" fmla="*/ 205186 w 4335725"/>
                <a:gd name="connsiteY137" fmla="*/ 328780 h 3532180"/>
                <a:gd name="connsiteX138" fmla="*/ 202004 w 4335725"/>
                <a:gd name="connsiteY138" fmla="*/ 274700 h 3532180"/>
                <a:gd name="connsiteX139" fmla="*/ 195640 w 4335725"/>
                <a:gd name="connsiteY139" fmla="*/ 220621 h 3532180"/>
                <a:gd name="connsiteX140" fmla="*/ 187688 w 4335725"/>
                <a:gd name="connsiteY140" fmla="*/ 166541 h 3532180"/>
                <a:gd name="connsiteX141" fmla="*/ 181326 w 4335725"/>
                <a:gd name="connsiteY141" fmla="*/ 112462 h 3532180"/>
                <a:gd name="connsiteX142" fmla="*/ 176554 w 4335725"/>
                <a:gd name="connsiteY142" fmla="*/ 58383 h 3532180"/>
                <a:gd name="connsiteX143" fmla="*/ 178145 w 4335725"/>
                <a:gd name="connsiteY143" fmla="*/ 7485 h 353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335725" h="3532180">
                  <a:moveTo>
                    <a:pt x="179111" y="0"/>
                  </a:moveTo>
                  <a:lnTo>
                    <a:pt x="4335725" y="0"/>
                  </a:lnTo>
                  <a:lnTo>
                    <a:pt x="4335725" y="2845937"/>
                  </a:lnTo>
                  <a:lnTo>
                    <a:pt x="4315217" y="2853009"/>
                  </a:lnTo>
                  <a:lnTo>
                    <a:pt x="4269092" y="2867324"/>
                  </a:lnTo>
                  <a:lnTo>
                    <a:pt x="4219783" y="2880049"/>
                  </a:lnTo>
                  <a:lnTo>
                    <a:pt x="4172065" y="2892774"/>
                  </a:lnTo>
                  <a:lnTo>
                    <a:pt x="4124349" y="2907089"/>
                  </a:lnTo>
                  <a:lnTo>
                    <a:pt x="4078224" y="2922994"/>
                  </a:lnTo>
                  <a:lnTo>
                    <a:pt x="4035278" y="2942082"/>
                  </a:lnTo>
                  <a:lnTo>
                    <a:pt x="3995515" y="2964348"/>
                  </a:lnTo>
                  <a:lnTo>
                    <a:pt x="3960521" y="2992978"/>
                  </a:lnTo>
                  <a:lnTo>
                    <a:pt x="3923939" y="3024791"/>
                  </a:lnTo>
                  <a:lnTo>
                    <a:pt x="3892126" y="3061373"/>
                  </a:lnTo>
                  <a:lnTo>
                    <a:pt x="3861905" y="3099547"/>
                  </a:lnTo>
                  <a:lnTo>
                    <a:pt x="3831684" y="3139310"/>
                  </a:lnTo>
                  <a:lnTo>
                    <a:pt x="3801464" y="3179075"/>
                  </a:lnTo>
                  <a:lnTo>
                    <a:pt x="3771243" y="3217249"/>
                  </a:lnTo>
                  <a:lnTo>
                    <a:pt x="3737841" y="3253831"/>
                  </a:lnTo>
                  <a:lnTo>
                    <a:pt x="3704438" y="3285642"/>
                  </a:lnTo>
                  <a:lnTo>
                    <a:pt x="3666266" y="3312682"/>
                  </a:lnTo>
                  <a:lnTo>
                    <a:pt x="3626501" y="3333360"/>
                  </a:lnTo>
                  <a:lnTo>
                    <a:pt x="3578783" y="3347676"/>
                  </a:lnTo>
                  <a:lnTo>
                    <a:pt x="3529475" y="3354038"/>
                  </a:lnTo>
                  <a:lnTo>
                    <a:pt x="3478579" y="3355628"/>
                  </a:lnTo>
                  <a:lnTo>
                    <a:pt x="3424498" y="3350856"/>
                  </a:lnTo>
                  <a:lnTo>
                    <a:pt x="3370419" y="3344494"/>
                  </a:lnTo>
                  <a:lnTo>
                    <a:pt x="3316339" y="3336540"/>
                  </a:lnTo>
                  <a:lnTo>
                    <a:pt x="3262260" y="3330180"/>
                  </a:lnTo>
                  <a:lnTo>
                    <a:pt x="3208180" y="3326998"/>
                  </a:lnTo>
                  <a:lnTo>
                    <a:pt x="3155691" y="3326998"/>
                  </a:lnTo>
                  <a:lnTo>
                    <a:pt x="3106385" y="3333360"/>
                  </a:lnTo>
                  <a:lnTo>
                    <a:pt x="3055487" y="3346085"/>
                  </a:lnTo>
                  <a:lnTo>
                    <a:pt x="3009359" y="3365171"/>
                  </a:lnTo>
                  <a:lnTo>
                    <a:pt x="2961643" y="3390621"/>
                  </a:lnTo>
                  <a:lnTo>
                    <a:pt x="2913927" y="3416071"/>
                  </a:lnTo>
                  <a:lnTo>
                    <a:pt x="2866209" y="3444699"/>
                  </a:lnTo>
                  <a:lnTo>
                    <a:pt x="2820081" y="3471739"/>
                  </a:lnTo>
                  <a:lnTo>
                    <a:pt x="2770775" y="3495598"/>
                  </a:lnTo>
                  <a:lnTo>
                    <a:pt x="2723057" y="3514685"/>
                  </a:lnTo>
                  <a:lnTo>
                    <a:pt x="2673749" y="3527410"/>
                  </a:lnTo>
                  <a:lnTo>
                    <a:pt x="2622852" y="3532180"/>
                  </a:lnTo>
                  <a:lnTo>
                    <a:pt x="2571953" y="3527410"/>
                  </a:lnTo>
                  <a:lnTo>
                    <a:pt x="2522645" y="3514685"/>
                  </a:lnTo>
                  <a:lnTo>
                    <a:pt x="2474930" y="3495598"/>
                  </a:lnTo>
                  <a:lnTo>
                    <a:pt x="2425621" y="3471739"/>
                  </a:lnTo>
                  <a:lnTo>
                    <a:pt x="2379493" y="3444699"/>
                  </a:lnTo>
                  <a:lnTo>
                    <a:pt x="2331777" y="3416071"/>
                  </a:lnTo>
                  <a:lnTo>
                    <a:pt x="2284059" y="3390621"/>
                  </a:lnTo>
                  <a:lnTo>
                    <a:pt x="2236343" y="3365171"/>
                  </a:lnTo>
                  <a:lnTo>
                    <a:pt x="2188627" y="3346085"/>
                  </a:lnTo>
                  <a:lnTo>
                    <a:pt x="2139319" y="3333360"/>
                  </a:lnTo>
                  <a:lnTo>
                    <a:pt x="2090011" y="3326998"/>
                  </a:lnTo>
                  <a:lnTo>
                    <a:pt x="2037520" y="3326998"/>
                  </a:lnTo>
                  <a:lnTo>
                    <a:pt x="1983442" y="3330180"/>
                  </a:lnTo>
                  <a:lnTo>
                    <a:pt x="1929363" y="3336540"/>
                  </a:lnTo>
                  <a:lnTo>
                    <a:pt x="1875283" y="3344494"/>
                  </a:lnTo>
                  <a:lnTo>
                    <a:pt x="1821202" y="3350856"/>
                  </a:lnTo>
                  <a:lnTo>
                    <a:pt x="1767124" y="3355628"/>
                  </a:lnTo>
                  <a:lnTo>
                    <a:pt x="1716227" y="3354038"/>
                  </a:lnTo>
                  <a:lnTo>
                    <a:pt x="1666919" y="3347676"/>
                  </a:lnTo>
                  <a:lnTo>
                    <a:pt x="1619201" y="3333360"/>
                  </a:lnTo>
                  <a:lnTo>
                    <a:pt x="1579437" y="3312682"/>
                  </a:lnTo>
                  <a:lnTo>
                    <a:pt x="1541263" y="3285642"/>
                  </a:lnTo>
                  <a:lnTo>
                    <a:pt x="1507862" y="3253831"/>
                  </a:lnTo>
                  <a:lnTo>
                    <a:pt x="1474459" y="3217249"/>
                  </a:lnTo>
                  <a:lnTo>
                    <a:pt x="1444238" y="3179075"/>
                  </a:lnTo>
                  <a:lnTo>
                    <a:pt x="1414018" y="3139310"/>
                  </a:lnTo>
                  <a:lnTo>
                    <a:pt x="1383797" y="3099547"/>
                  </a:lnTo>
                  <a:lnTo>
                    <a:pt x="1353577" y="3061373"/>
                  </a:lnTo>
                  <a:lnTo>
                    <a:pt x="1321765" y="3024791"/>
                  </a:lnTo>
                  <a:lnTo>
                    <a:pt x="1285181" y="2992978"/>
                  </a:lnTo>
                  <a:lnTo>
                    <a:pt x="1250188" y="2964348"/>
                  </a:lnTo>
                  <a:lnTo>
                    <a:pt x="1210424" y="2942082"/>
                  </a:lnTo>
                  <a:lnTo>
                    <a:pt x="1167479" y="2922994"/>
                  </a:lnTo>
                  <a:lnTo>
                    <a:pt x="1121353" y="2907089"/>
                  </a:lnTo>
                  <a:lnTo>
                    <a:pt x="1073635" y="2892774"/>
                  </a:lnTo>
                  <a:lnTo>
                    <a:pt x="1025919" y="2880049"/>
                  </a:lnTo>
                  <a:lnTo>
                    <a:pt x="976611" y="2867324"/>
                  </a:lnTo>
                  <a:lnTo>
                    <a:pt x="930485" y="2853009"/>
                  </a:lnTo>
                  <a:lnTo>
                    <a:pt x="884357" y="2837103"/>
                  </a:lnTo>
                  <a:lnTo>
                    <a:pt x="841413" y="2818015"/>
                  </a:lnTo>
                  <a:lnTo>
                    <a:pt x="803238" y="2794157"/>
                  </a:lnTo>
                  <a:lnTo>
                    <a:pt x="768245" y="2765527"/>
                  </a:lnTo>
                  <a:lnTo>
                    <a:pt x="739617" y="2730536"/>
                  </a:lnTo>
                  <a:lnTo>
                    <a:pt x="715759" y="2692361"/>
                  </a:lnTo>
                  <a:lnTo>
                    <a:pt x="696671" y="2649416"/>
                  </a:lnTo>
                  <a:lnTo>
                    <a:pt x="680766" y="2603290"/>
                  </a:lnTo>
                  <a:lnTo>
                    <a:pt x="666450" y="2557164"/>
                  </a:lnTo>
                  <a:lnTo>
                    <a:pt x="653726" y="2507856"/>
                  </a:lnTo>
                  <a:lnTo>
                    <a:pt x="641000" y="2460140"/>
                  </a:lnTo>
                  <a:lnTo>
                    <a:pt x="626685" y="2412422"/>
                  </a:lnTo>
                  <a:lnTo>
                    <a:pt x="610780" y="2366295"/>
                  </a:lnTo>
                  <a:lnTo>
                    <a:pt x="591692" y="2323348"/>
                  </a:lnTo>
                  <a:lnTo>
                    <a:pt x="569424" y="2283586"/>
                  </a:lnTo>
                  <a:lnTo>
                    <a:pt x="540796" y="2248593"/>
                  </a:lnTo>
                  <a:lnTo>
                    <a:pt x="508983" y="2212010"/>
                  </a:lnTo>
                  <a:lnTo>
                    <a:pt x="472400" y="2180199"/>
                  </a:lnTo>
                  <a:lnTo>
                    <a:pt x="432635" y="2149978"/>
                  </a:lnTo>
                  <a:lnTo>
                    <a:pt x="392872" y="2119758"/>
                  </a:lnTo>
                  <a:lnTo>
                    <a:pt x="353108" y="2089537"/>
                  </a:lnTo>
                  <a:lnTo>
                    <a:pt x="314933" y="2059315"/>
                  </a:lnTo>
                  <a:lnTo>
                    <a:pt x="278350" y="2025914"/>
                  </a:lnTo>
                  <a:lnTo>
                    <a:pt x="246539" y="1992513"/>
                  </a:lnTo>
                  <a:lnTo>
                    <a:pt x="219500" y="1954338"/>
                  </a:lnTo>
                  <a:lnTo>
                    <a:pt x="198823" y="1914575"/>
                  </a:lnTo>
                  <a:lnTo>
                    <a:pt x="184508" y="1866859"/>
                  </a:lnTo>
                  <a:lnTo>
                    <a:pt x="178145" y="1817551"/>
                  </a:lnTo>
                  <a:lnTo>
                    <a:pt x="176554" y="1766651"/>
                  </a:lnTo>
                  <a:lnTo>
                    <a:pt x="181326" y="1712572"/>
                  </a:lnTo>
                  <a:lnTo>
                    <a:pt x="187688" y="1658493"/>
                  </a:lnTo>
                  <a:lnTo>
                    <a:pt x="195640" y="1604413"/>
                  </a:lnTo>
                  <a:lnTo>
                    <a:pt x="202004" y="1550335"/>
                  </a:lnTo>
                  <a:lnTo>
                    <a:pt x="205186" y="1496256"/>
                  </a:lnTo>
                  <a:lnTo>
                    <a:pt x="205186" y="1443766"/>
                  </a:lnTo>
                  <a:lnTo>
                    <a:pt x="198823" y="1394460"/>
                  </a:lnTo>
                  <a:lnTo>
                    <a:pt x="186098" y="1345152"/>
                  </a:lnTo>
                  <a:lnTo>
                    <a:pt x="167011" y="1299024"/>
                  </a:lnTo>
                  <a:lnTo>
                    <a:pt x="143153" y="1251308"/>
                  </a:lnTo>
                  <a:lnTo>
                    <a:pt x="116112" y="1203592"/>
                  </a:lnTo>
                  <a:lnTo>
                    <a:pt x="87483" y="1155874"/>
                  </a:lnTo>
                  <a:lnTo>
                    <a:pt x="60443" y="1109746"/>
                  </a:lnTo>
                  <a:lnTo>
                    <a:pt x="36583" y="1060441"/>
                  </a:lnTo>
                  <a:lnTo>
                    <a:pt x="17498" y="1012723"/>
                  </a:lnTo>
                  <a:lnTo>
                    <a:pt x="4773" y="963415"/>
                  </a:lnTo>
                  <a:lnTo>
                    <a:pt x="0" y="912516"/>
                  </a:lnTo>
                  <a:lnTo>
                    <a:pt x="4773" y="861620"/>
                  </a:lnTo>
                  <a:lnTo>
                    <a:pt x="17498" y="812312"/>
                  </a:lnTo>
                  <a:lnTo>
                    <a:pt x="36583" y="764594"/>
                  </a:lnTo>
                  <a:lnTo>
                    <a:pt x="60443" y="715288"/>
                  </a:lnTo>
                  <a:lnTo>
                    <a:pt x="87483" y="669160"/>
                  </a:lnTo>
                  <a:lnTo>
                    <a:pt x="116112" y="621444"/>
                  </a:lnTo>
                  <a:lnTo>
                    <a:pt x="143153" y="573726"/>
                  </a:lnTo>
                  <a:lnTo>
                    <a:pt x="167011" y="526010"/>
                  </a:lnTo>
                  <a:lnTo>
                    <a:pt x="186098" y="479882"/>
                  </a:lnTo>
                  <a:lnTo>
                    <a:pt x="198823" y="430575"/>
                  </a:lnTo>
                  <a:lnTo>
                    <a:pt x="205186" y="381268"/>
                  </a:lnTo>
                  <a:lnTo>
                    <a:pt x="205186" y="328780"/>
                  </a:lnTo>
                  <a:lnTo>
                    <a:pt x="202004" y="274700"/>
                  </a:lnTo>
                  <a:lnTo>
                    <a:pt x="195640" y="220621"/>
                  </a:lnTo>
                  <a:lnTo>
                    <a:pt x="187688" y="166541"/>
                  </a:lnTo>
                  <a:lnTo>
                    <a:pt x="181326" y="112462"/>
                  </a:lnTo>
                  <a:lnTo>
                    <a:pt x="176554" y="58383"/>
                  </a:lnTo>
                  <a:lnTo>
                    <a:pt x="178145" y="7485"/>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27" name="Freeform: Shape 26">
              <a:extLst>
                <a:ext uri="{FF2B5EF4-FFF2-40B4-BE49-F238E27FC236}">
                  <a16:creationId xmlns:a16="http://schemas.microsoft.com/office/drawing/2014/main" id="{F1AA6C21-51B2-47E8-9760-50708EB56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9582" y="0"/>
              <a:ext cx="4232421" cy="3429000"/>
            </a:xfrm>
            <a:custGeom>
              <a:avLst/>
              <a:gdLst>
                <a:gd name="connsiteX0" fmla="*/ 176695 w 4232421"/>
                <a:gd name="connsiteY0" fmla="*/ 0 h 3429000"/>
                <a:gd name="connsiteX1" fmla="*/ 4232421 w 4232421"/>
                <a:gd name="connsiteY1" fmla="*/ 0 h 3429000"/>
                <a:gd name="connsiteX2" fmla="*/ 4232421 w 4232421"/>
                <a:gd name="connsiteY2" fmla="*/ 2741963 h 3429000"/>
                <a:gd name="connsiteX3" fmla="*/ 4230819 w 4232421"/>
                <a:gd name="connsiteY3" fmla="*/ 2742965 h 3429000"/>
                <a:gd name="connsiteX4" fmla="*/ 4189566 w 4232421"/>
                <a:gd name="connsiteY4" fmla="*/ 2761300 h 3429000"/>
                <a:gd name="connsiteX5" fmla="*/ 4145256 w 4232421"/>
                <a:gd name="connsiteY5" fmla="*/ 2776579 h 3429000"/>
                <a:gd name="connsiteX6" fmla="*/ 4100946 w 4232421"/>
                <a:gd name="connsiteY6" fmla="*/ 2790330 h 3429000"/>
                <a:gd name="connsiteX7" fmla="*/ 4053581 w 4232421"/>
                <a:gd name="connsiteY7" fmla="*/ 2802553 h 3429000"/>
                <a:gd name="connsiteX8" fmla="*/ 4007741 w 4232421"/>
                <a:gd name="connsiteY8" fmla="*/ 2814777 h 3429000"/>
                <a:gd name="connsiteX9" fmla="*/ 3961906 w 4232421"/>
                <a:gd name="connsiteY9" fmla="*/ 2828531 h 3429000"/>
                <a:gd name="connsiteX10" fmla="*/ 3917596 w 4232421"/>
                <a:gd name="connsiteY10" fmla="*/ 2843809 h 3429000"/>
                <a:gd name="connsiteX11" fmla="*/ 3876343 w 4232421"/>
                <a:gd name="connsiteY11" fmla="*/ 2862145 h 3429000"/>
                <a:gd name="connsiteX12" fmla="*/ 3838145 w 4232421"/>
                <a:gd name="connsiteY12" fmla="*/ 2883535 h 3429000"/>
                <a:gd name="connsiteX13" fmla="*/ 3804531 w 4232421"/>
                <a:gd name="connsiteY13" fmla="*/ 2911037 h 3429000"/>
                <a:gd name="connsiteX14" fmla="*/ 3769387 w 4232421"/>
                <a:gd name="connsiteY14" fmla="*/ 2941596 h 3429000"/>
                <a:gd name="connsiteX15" fmla="*/ 3738828 w 4232421"/>
                <a:gd name="connsiteY15" fmla="*/ 2976737 h 3429000"/>
                <a:gd name="connsiteX16" fmla="*/ 3709798 w 4232421"/>
                <a:gd name="connsiteY16" fmla="*/ 3013408 h 3429000"/>
                <a:gd name="connsiteX17" fmla="*/ 3680767 w 4232421"/>
                <a:gd name="connsiteY17" fmla="*/ 3051604 h 3429000"/>
                <a:gd name="connsiteX18" fmla="*/ 3651737 w 4232421"/>
                <a:gd name="connsiteY18" fmla="*/ 3089802 h 3429000"/>
                <a:gd name="connsiteX19" fmla="*/ 3622708 w 4232421"/>
                <a:gd name="connsiteY19" fmla="*/ 3126473 h 3429000"/>
                <a:gd name="connsiteX20" fmla="*/ 3590619 w 4232421"/>
                <a:gd name="connsiteY20" fmla="*/ 3161614 h 3429000"/>
                <a:gd name="connsiteX21" fmla="*/ 3558532 w 4232421"/>
                <a:gd name="connsiteY21" fmla="*/ 3192174 h 3429000"/>
                <a:gd name="connsiteX22" fmla="*/ 3521864 w 4232421"/>
                <a:gd name="connsiteY22" fmla="*/ 3218148 h 3429000"/>
                <a:gd name="connsiteX23" fmla="*/ 3483665 w 4232421"/>
                <a:gd name="connsiteY23" fmla="*/ 3238011 h 3429000"/>
                <a:gd name="connsiteX24" fmla="*/ 3437828 w 4232421"/>
                <a:gd name="connsiteY24" fmla="*/ 3251762 h 3429000"/>
                <a:gd name="connsiteX25" fmla="*/ 3390461 w 4232421"/>
                <a:gd name="connsiteY25" fmla="*/ 3257874 h 3429000"/>
                <a:gd name="connsiteX26" fmla="*/ 3341569 w 4232421"/>
                <a:gd name="connsiteY26" fmla="*/ 3259401 h 3429000"/>
                <a:gd name="connsiteX27" fmla="*/ 3289619 w 4232421"/>
                <a:gd name="connsiteY27" fmla="*/ 3254819 h 3429000"/>
                <a:gd name="connsiteX28" fmla="*/ 3237670 w 4232421"/>
                <a:gd name="connsiteY28" fmla="*/ 3248707 h 3429000"/>
                <a:gd name="connsiteX29" fmla="*/ 3185721 w 4232421"/>
                <a:gd name="connsiteY29" fmla="*/ 3241066 h 3429000"/>
                <a:gd name="connsiteX30" fmla="*/ 3133771 w 4232421"/>
                <a:gd name="connsiteY30" fmla="*/ 3234956 h 3429000"/>
                <a:gd name="connsiteX31" fmla="*/ 3081822 w 4232421"/>
                <a:gd name="connsiteY31" fmla="*/ 3231899 h 3429000"/>
                <a:gd name="connsiteX32" fmla="*/ 3031400 w 4232421"/>
                <a:gd name="connsiteY32" fmla="*/ 3231899 h 3429000"/>
                <a:gd name="connsiteX33" fmla="*/ 2984035 w 4232421"/>
                <a:gd name="connsiteY33" fmla="*/ 3238011 h 3429000"/>
                <a:gd name="connsiteX34" fmla="*/ 2935140 w 4232421"/>
                <a:gd name="connsiteY34" fmla="*/ 3250235 h 3429000"/>
                <a:gd name="connsiteX35" fmla="*/ 2890830 w 4232421"/>
                <a:gd name="connsiteY35" fmla="*/ 3268570 h 3429000"/>
                <a:gd name="connsiteX36" fmla="*/ 2844995 w 4232421"/>
                <a:gd name="connsiteY36" fmla="*/ 3293018 h 3429000"/>
                <a:gd name="connsiteX37" fmla="*/ 2799158 w 4232421"/>
                <a:gd name="connsiteY37" fmla="*/ 3317465 h 3429000"/>
                <a:gd name="connsiteX38" fmla="*/ 2753317 w 4232421"/>
                <a:gd name="connsiteY38" fmla="*/ 3344964 h 3429000"/>
                <a:gd name="connsiteX39" fmla="*/ 2709007 w 4232421"/>
                <a:gd name="connsiteY39" fmla="*/ 3370942 h 3429000"/>
                <a:gd name="connsiteX40" fmla="*/ 2661643 w 4232421"/>
                <a:gd name="connsiteY40" fmla="*/ 3393859 h 3429000"/>
                <a:gd name="connsiteX41" fmla="*/ 2615805 w 4232421"/>
                <a:gd name="connsiteY41" fmla="*/ 3412195 h 3429000"/>
                <a:gd name="connsiteX42" fmla="*/ 2568440 w 4232421"/>
                <a:gd name="connsiteY42" fmla="*/ 3424418 h 3429000"/>
                <a:gd name="connsiteX43" fmla="*/ 2519548 w 4232421"/>
                <a:gd name="connsiteY43" fmla="*/ 3429000 h 3429000"/>
                <a:gd name="connsiteX44" fmla="*/ 2470653 w 4232421"/>
                <a:gd name="connsiteY44" fmla="*/ 3424418 h 3429000"/>
                <a:gd name="connsiteX45" fmla="*/ 2423286 w 4232421"/>
                <a:gd name="connsiteY45" fmla="*/ 3412195 h 3429000"/>
                <a:gd name="connsiteX46" fmla="*/ 2377451 w 4232421"/>
                <a:gd name="connsiteY46" fmla="*/ 3393859 h 3429000"/>
                <a:gd name="connsiteX47" fmla="*/ 2330084 w 4232421"/>
                <a:gd name="connsiteY47" fmla="*/ 3370942 h 3429000"/>
                <a:gd name="connsiteX48" fmla="*/ 2285773 w 4232421"/>
                <a:gd name="connsiteY48" fmla="*/ 3344964 h 3429000"/>
                <a:gd name="connsiteX49" fmla="*/ 2239936 w 4232421"/>
                <a:gd name="connsiteY49" fmla="*/ 3317465 h 3429000"/>
                <a:gd name="connsiteX50" fmla="*/ 2194099 w 4232421"/>
                <a:gd name="connsiteY50" fmla="*/ 3293018 h 3429000"/>
                <a:gd name="connsiteX51" fmla="*/ 2148261 w 4232421"/>
                <a:gd name="connsiteY51" fmla="*/ 3268570 h 3429000"/>
                <a:gd name="connsiteX52" fmla="*/ 2102426 w 4232421"/>
                <a:gd name="connsiteY52" fmla="*/ 3250235 h 3429000"/>
                <a:gd name="connsiteX53" fmla="*/ 2055059 w 4232421"/>
                <a:gd name="connsiteY53" fmla="*/ 3238011 h 3429000"/>
                <a:gd name="connsiteX54" fmla="*/ 2007691 w 4232421"/>
                <a:gd name="connsiteY54" fmla="*/ 3231899 h 3429000"/>
                <a:gd name="connsiteX55" fmla="*/ 1957269 w 4232421"/>
                <a:gd name="connsiteY55" fmla="*/ 3231899 h 3429000"/>
                <a:gd name="connsiteX56" fmla="*/ 1905320 w 4232421"/>
                <a:gd name="connsiteY56" fmla="*/ 3234956 h 3429000"/>
                <a:gd name="connsiteX57" fmla="*/ 1853373 w 4232421"/>
                <a:gd name="connsiteY57" fmla="*/ 3241066 h 3429000"/>
                <a:gd name="connsiteX58" fmla="*/ 1801421 w 4232421"/>
                <a:gd name="connsiteY58" fmla="*/ 3248707 h 3429000"/>
                <a:gd name="connsiteX59" fmla="*/ 1749472 w 4232421"/>
                <a:gd name="connsiteY59" fmla="*/ 3254819 h 3429000"/>
                <a:gd name="connsiteX60" fmla="*/ 1697523 w 4232421"/>
                <a:gd name="connsiteY60" fmla="*/ 3259401 h 3429000"/>
                <a:gd name="connsiteX61" fmla="*/ 1648630 w 4232421"/>
                <a:gd name="connsiteY61" fmla="*/ 3257874 h 3429000"/>
                <a:gd name="connsiteX62" fmla="*/ 1601266 w 4232421"/>
                <a:gd name="connsiteY62" fmla="*/ 3251762 h 3429000"/>
                <a:gd name="connsiteX63" fmla="*/ 1555428 w 4232421"/>
                <a:gd name="connsiteY63" fmla="*/ 3238011 h 3429000"/>
                <a:gd name="connsiteX64" fmla="*/ 1517230 w 4232421"/>
                <a:gd name="connsiteY64" fmla="*/ 3218148 h 3429000"/>
                <a:gd name="connsiteX65" fmla="*/ 1480559 w 4232421"/>
                <a:gd name="connsiteY65" fmla="*/ 3192174 h 3429000"/>
                <a:gd name="connsiteX66" fmla="*/ 1448472 w 4232421"/>
                <a:gd name="connsiteY66" fmla="*/ 3161614 h 3429000"/>
                <a:gd name="connsiteX67" fmla="*/ 1416386 w 4232421"/>
                <a:gd name="connsiteY67" fmla="*/ 3126473 h 3429000"/>
                <a:gd name="connsiteX68" fmla="*/ 1387354 w 4232421"/>
                <a:gd name="connsiteY68" fmla="*/ 3089802 h 3429000"/>
                <a:gd name="connsiteX69" fmla="*/ 1358325 w 4232421"/>
                <a:gd name="connsiteY69" fmla="*/ 3051604 h 3429000"/>
                <a:gd name="connsiteX70" fmla="*/ 1329295 w 4232421"/>
                <a:gd name="connsiteY70" fmla="*/ 3013408 h 3429000"/>
                <a:gd name="connsiteX71" fmla="*/ 1300263 w 4232421"/>
                <a:gd name="connsiteY71" fmla="*/ 2976737 h 3429000"/>
                <a:gd name="connsiteX72" fmla="*/ 1269704 w 4232421"/>
                <a:gd name="connsiteY72" fmla="*/ 2941596 h 3429000"/>
                <a:gd name="connsiteX73" fmla="*/ 1234563 w 4232421"/>
                <a:gd name="connsiteY73" fmla="*/ 2911037 h 3429000"/>
                <a:gd name="connsiteX74" fmla="*/ 1200949 w 4232421"/>
                <a:gd name="connsiteY74" fmla="*/ 2883535 h 3429000"/>
                <a:gd name="connsiteX75" fmla="*/ 1162751 w 4232421"/>
                <a:gd name="connsiteY75" fmla="*/ 2862145 h 3429000"/>
                <a:gd name="connsiteX76" fmla="*/ 1121495 w 4232421"/>
                <a:gd name="connsiteY76" fmla="*/ 2843809 h 3429000"/>
                <a:gd name="connsiteX77" fmla="*/ 1077188 w 4232421"/>
                <a:gd name="connsiteY77" fmla="*/ 2828531 h 3429000"/>
                <a:gd name="connsiteX78" fmla="*/ 1031348 w 4232421"/>
                <a:gd name="connsiteY78" fmla="*/ 2814777 h 3429000"/>
                <a:gd name="connsiteX79" fmla="*/ 985513 w 4232421"/>
                <a:gd name="connsiteY79" fmla="*/ 2802553 h 3429000"/>
                <a:gd name="connsiteX80" fmla="*/ 938145 w 4232421"/>
                <a:gd name="connsiteY80" fmla="*/ 2790330 h 3429000"/>
                <a:gd name="connsiteX81" fmla="*/ 893838 w 4232421"/>
                <a:gd name="connsiteY81" fmla="*/ 2776579 h 3429000"/>
                <a:gd name="connsiteX82" fmla="*/ 849525 w 4232421"/>
                <a:gd name="connsiteY82" fmla="*/ 2761300 h 3429000"/>
                <a:gd name="connsiteX83" fmla="*/ 808275 w 4232421"/>
                <a:gd name="connsiteY83" fmla="*/ 2742965 h 3429000"/>
                <a:gd name="connsiteX84" fmla="*/ 771601 w 4232421"/>
                <a:gd name="connsiteY84" fmla="*/ 2720045 h 3429000"/>
                <a:gd name="connsiteX85" fmla="*/ 737987 w 4232421"/>
                <a:gd name="connsiteY85" fmla="*/ 2692543 h 3429000"/>
                <a:gd name="connsiteX86" fmla="*/ 710485 w 4232421"/>
                <a:gd name="connsiteY86" fmla="*/ 2658929 h 3429000"/>
                <a:gd name="connsiteX87" fmla="*/ 687568 w 4232421"/>
                <a:gd name="connsiteY87" fmla="*/ 2622258 h 3429000"/>
                <a:gd name="connsiteX88" fmla="*/ 669232 w 4232421"/>
                <a:gd name="connsiteY88" fmla="*/ 2581005 h 3429000"/>
                <a:gd name="connsiteX89" fmla="*/ 653954 w 4232421"/>
                <a:gd name="connsiteY89" fmla="*/ 2536695 h 3429000"/>
                <a:gd name="connsiteX90" fmla="*/ 640203 w 4232421"/>
                <a:gd name="connsiteY90" fmla="*/ 2492387 h 3429000"/>
                <a:gd name="connsiteX91" fmla="*/ 627979 w 4232421"/>
                <a:gd name="connsiteY91" fmla="*/ 2445020 h 3429000"/>
                <a:gd name="connsiteX92" fmla="*/ 615753 w 4232421"/>
                <a:gd name="connsiteY92" fmla="*/ 2399185 h 3429000"/>
                <a:gd name="connsiteX93" fmla="*/ 602002 w 4232421"/>
                <a:gd name="connsiteY93" fmla="*/ 2353345 h 3429000"/>
                <a:gd name="connsiteX94" fmla="*/ 586724 w 4232421"/>
                <a:gd name="connsiteY94" fmla="*/ 2309035 h 3429000"/>
                <a:gd name="connsiteX95" fmla="*/ 568388 w 4232421"/>
                <a:gd name="connsiteY95" fmla="*/ 2267782 h 3429000"/>
                <a:gd name="connsiteX96" fmla="*/ 546998 w 4232421"/>
                <a:gd name="connsiteY96" fmla="*/ 2229583 h 3429000"/>
                <a:gd name="connsiteX97" fmla="*/ 519496 w 4232421"/>
                <a:gd name="connsiteY97" fmla="*/ 2195970 h 3429000"/>
                <a:gd name="connsiteX98" fmla="*/ 488937 w 4232421"/>
                <a:gd name="connsiteY98" fmla="*/ 2160826 h 3429000"/>
                <a:gd name="connsiteX99" fmla="*/ 453796 w 4232421"/>
                <a:gd name="connsiteY99" fmla="*/ 2130269 h 3429000"/>
                <a:gd name="connsiteX100" fmla="*/ 415595 w 4232421"/>
                <a:gd name="connsiteY100" fmla="*/ 2101240 h 3429000"/>
                <a:gd name="connsiteX101" fmla="*/ 377399 w 4232421"/>
                <a:gd name="connsiteY101" fmla="*/ 2072208 h 3429000"/>
                <a:gd name="connsiteX102" fmla="*/ 339201 w 4232421"/>
                <a:gd name="connsiteY102" fmla="*/ 2043179 h 3429000"/>
                <a:gd name="connsiteX103" fmla="*/ 302530 w 4232421"/>
                <a:gd name="connsiteY103" fmla="*/ 2014147 h 3429000"/>
                <a:gd name="connsiteX104" fmla="*/ 267389 w 4232421"/>
                <a:gd name="connsiteY104" fmla="*/ 1982060 h 3429000"/>
                <a:gd name="connsiteX105" fmla="*/ 236829 w 4232421"/>
                <a:gd name="connsiteY105" fmla="*/ 1949976 h 3429000"/>
                <a:gd name="connsiteX106" fmla="*/ 210855 w 4232421"/>
                <a:gd name="connsiteY106" fmla="*/ 1913305 h 3429000"/>
                <a:gd name="connsiteX107" fmla="*/ 190992 w 4232421"/>
                <a:gd name="connsiteY107" fmla="*/ 1875107 h 3429000"/>
                <a:gd name="connsiteX108" fmla="*/ 177241 w 4232421"/>
                <a:gd name="connsiteY108" fmla="*/ 1829269 h 3429000"/>
                <a:gd name="connsiteX109" fmla="*/ 171129 w 4232421"/>
                <a:gd name="connsiteY109" fmla="*/ 1781905 h 3429000"/>
                <a:gd name="connsiteX110" fmla="*/ 169599 w 4232421"/>
                <a:gd name="connsiteY110" fmla="*/ 1733010 h 3429000"/>
                <a:gd name="connsiteX111" fmla="*/ 174184 w 4232421"/>
                <a:gd name="connsiteY111" fmla="*/ 1681060 h 3429000"/>
                <a:gd name="connsiteX112" fmla="*/ 180296 w 4232421"/>
                <a:gd name="connsiteY112" fmla="*/ 1629111 h 3429000"/>
                <a:gd name="connsiteX113" fmla="*/ 187935 w 4232421"/>
                <a:gd name="connsiteY113" fmla="*/ 1577162 h 3429000"/>
                <a:gd name="connsiteX114" fmla="*/ 194049 w 4232421"/>
                <a:gd name="connsiteY114" fmla="*/ 1525212 h 3429000"/>
                <a:gd name="connsiteX115" fmla="*/ 197104 w 4232421"/>
                <a:gd name="connsiteY115" fmla="*/ 1473263 h 3429000"/>
                <a:gd name="connsiteX116" fmla="*/ 197104 w 4232421"/>
                <a:gd name="connsiteY116" fmla="*/ 1422841 h 3429000"/>
                <a:gd name="connsiteX117" fmla="*/ 190992 w 4232421"/>
                <a:gd name="connsiteY117" fmla="*/ 1375479 h 3429000"/>
                <a:gd name="connsiteX118" fmla="*/ 178768 w 4232421"/>
                <a:gd name="connsiteY118" fmla="*/ 1328111 h 3429000"/>
                <a:gd name="connsiteX119" fmla="*/ 160433 w 4232421"/>
                <a:gd name="connsiteY119" fmla="*/ 1283801 h 3429000"/>
                <a:gd name="connsiteX120" fmla="*/ 137515 w 4232421"/>
                <a:gd name="connsiteY120" fmla="*/ 1237964 h 3429000"/>
                <a:gd name="connsiteX121" fmla="*/ 111538 w 4232421"/>
                <a:gd name="connsiteY121" fmla="*/ 1192129 h 3429000"/>
                <a:gd name="connsiteX122" fmla="*/ 84039 w 4232421"/>
                <a:gd name="connsiteY122" fmla="*/ 1146289 h 3429000"/>
                <a:gd name="connsiteX123" fmla="*/ 58064 w 4232421"/>
                <a:gd name="connsiteY123" fmla="*/ 1101978 h 3429000"/>
                <a:gd name="connsiteX124" fmla="*/ 35144 w 4232421"/>
                <a:gd name="connsiteY124" fmla="*/ 1054614 h 3429000"/>
                <a:gd name="connsiteX125" fmla="*/ 16808 w 4232421"/>
                <a:gd name="connsiteY125" fmla="*/ 1008776 h 3429000"/>
                <a:gd name="connsiteX126" fmla="*/ 4585 w 4232421"/>
                <a:gd name="connsiteY126" fmla="*/ 961409 h 3429000"/>
                <a:gd name="connsiteX127" fmla="*/ 0 w 4232421"/>
                <a:gd name="connsiteY127" fmla="*/ 912517 h 3429000"/>
                <a:gd name="connsiteX128" fmla="*/ 4585 w 4232421"/>
                <a:gd name="connsiteY128" fmla="*/ 863625 h 3429000"/>
                <a:gd name="connsiteX129" fmla="*/ 16808 w 4232421"/>
                <a:gd name="connsiteY129" fmla="*/ 816260 h 3429000"/>
                <a:gd name="connsiteX130" fmla="*/ 35144 w 4232421"/>
                <a:gd name="connsiteY130" fmla="*/ 770420 h 3429000"/>
                <a:gd name="connsiteX131" fmla="*/ 58064 w 4232421"/>
                <a:gd name="connsiteY131" fmla="*/ 723055 h 3429000"/>
                <a:gd name="connsiteX132" fmla="*/ 84039 w 4232421"/>
                <a:gd name="connsiteY132" fmla="*/ 678745 h 3429000"/>
                <a:gd name="connsiteX133" fmla="*/ 111538 w 4232421"/>
                <a:gd name="connsiteY133" fmla="*/ 632910 h 3429000"/>
                <a:gd name="connsiteX134" fmla="*/ 137515 w 4232421"/>
                <a:gd name="connsiteY134" fmla="*/ 587070 h 3429000"/>
                <a:gd name="connsiteX135" fmla="*/ 160433 w 4232421"/>
                <a:gd name="connsiteY135" fmla="*/ 541232 h 3429000"/>
                <a:gd name="connsiteX136" fmla="*/ 178768 w 4232421"/>
                <a:gd name="connsiteY136" fmla="*/ 496922 h 3429000"/>
                <a:gd name="connsiteX137" fmla="*/ 190992 w 4232421"/>
                <a:gd name="connsiteY137" fmla="*/ 449557 h 3429000"/>
                <a:gd name="connsiteX138" fmla="*/ 197104 w 4232421"/>
                <a:gd name="connsiteY138" fmla="*/ 402192 h 3429000"/>
                <a:gd name="connsiteX139" fmla="*/ 197104 w 4232421"/>
                <a:gd name="connsiteY139" fmla="*/ 351770 h 3429000"/>
                <a:gd name="connsiteX140" fmla="*/ 194049 w 4232421"/>
                <a:gd name="connsiteY140" fmla="*/ 299821 h 3429000"/>
                <a:gd name="connsiteX141" fmla="*/ 187935 w 4232421"/>
                <a:gd name="connsiteY141" fmla="*/ 247872 h 3429000"/>
                <a:gd name="connsiteX142" fmla="*/ 180296 w 4232421"/>
                <a:gd name="connsiteY142" fmla="*/ 195922 h 3429000"/>
                <a:gd name="connsiteX143" fmla="*/ 174184 w 4232421"/>
                <a:gd name="connsiteY143" fmla="*/ 143973 h 3429000"/>
                <a:gd name="connsiteX144" fmla="*/ 169599 w 4232421"/>
                <a:gd name="connsiteY144" fmla="*/ 92024 h 3429000"/>
                <a:gd name="connsiteX145" fmla="*/ 171129 w 4232421"/>
                <a:gd name="connsiteY145" fmla="*/ 43131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232421" h="3429000">
                  <a:moveTo>
                    <a:pt x="176695" y="0"/>
                  </a:moveTo>
                  <a:lnTo>
                    <a:pt x="4232421" y="0"/>
                  </a:lnTo>
                  <a:lnTo>
                    <a:pt x="4232421" y="2741963"/>
                  </a:lnTo>
                  <a:lnTo>
                    <a:pt x="4230819" y="2742965"/>
                  </a:lnTo>
                  <a:lnTo>
                    <a:pt x="4189566" y="2761300"/>
                  </a:lnTo>
                  <a:lnTo>
                    <a:pt x="4145256" y="2776579"/>
                  </a:lnTo>
                  <a:lnTo>
                    <a:pt x="4100946" y="2790330"/>
                  </a:lnTo>
                  <a:lnTo>
                    <a:pt x="4053581" y="2802553"/>
                  </a:lnTo>
                  <a:lnTo>
                    <a:pt x="4007741" y="2814777"/>
                  </a:lnTo>
                  <a:lnTo>
                    <a:pt x="3961906" y="2828531"/>
                  </a:lnTo>
                  <a:lnTo>
                    <a:pt x="3917596" y="2843809"/>
                  </a:lnTo>
                  <a:lnTo>
                    <a:pt x="3876343" y="2862145"/>
                  </a:lnTo>
                  <a:lnTo>
                    <a:pt x="3838145" y="2883535"/>
                  </a:lnTo>
                  <a:lnTo>
                    <a:pt x="3804531" y="2911037"/>
                  </a:lnTo>
                  <a:lnTo>
                    <a:pt x="3769387" y="2941596"/>
                  </a:lnTo>
                  <a:lnTo>
                    <a:pt x="3738828" y="2976737"/>
                  </a:lnTo>
                  <a:lnTo>
                    <a:pt x="3709798" y="3013408"/>
                  </a:lnTo>
                  <a:lnTo>
                    <a:pt x="3680767" y="3051604"/>
                  </a:lnTo>
                  <a:lnTo>
                    <a:pt x="3651737" y="3089802"/>
                  </a:lnTo>
                  <a:lnTo>
                    <a:pt x="3622708" y="3126473"/>
                  </a:lnTo>
                  <a:lnTo>
                    <a:pt x="3590619" y="3161614"/>
                  </a:lnTo>
                  <a:lnTo>
                    <a:pt x="3558532" y="3192174"/>
                  </a:lnTo>
                  <a:lnTo>
                    <a:pt x="3521864" y="3218148"/>
                  </a:lnTo>
                  <a:lnTo>
                    <a:pt x="3483665" y="3238011"/>
                  </a:lnTo>
                  <a:lnTo>
                    <a:pt x="3437828" y="3251762"/>
                  </a:lnTo>
                  <a:lnTo>
                    <a:pt x="3390461" y="3257874"/>
                  </a:lnTo>
                  <a:lnTo>
                    <a:pt x="3341569" y="3259401"/>
                  </a:lnTo>
                  <a:lnTo>
                    <a:pt x="3289619" y="3254819"/>
                  </a:lnTo>
                  <a:lnTo>
                    <a:pt x="3237670" y="3248707"/>
                  </a:lnTo>
                  <a:lnTo>
                    <a:pt x="3185721" y="3241066"/>
                  </a:lnTo>
                  <a:lnTo>
                    <a:pt x="3133771" y="3234956"/>
                  </a:lnTo>
                  <a:lnTo>
                    <a:pt x="3081822" y="3231899"/>
                  </a:lnTo>
                  <a:lnTo>
                    <a:pt x="3031400" y="3231899"/>
                  </a:lnTo>
                  <a:lnTo>
                    <a:pt x="2984035" y="3238011"/>
                  </a:lnTo>
                  <a:lnTo>
                    <a:pt x="2935140" y="3250235"/>
                  </a:lnTo>
                  <a:lnTo>
                    <a:pt x="2890830" y="3268570"/>
                  </a:lnTo>
                  <a:lnTo>
                    <a:pt x="2844995" y="3293018"/>
                  </a:lnTo>
                  <a:lnTo>
                    <a:pt x="2799158" y="3317465"/>
                  </a:lnTo>
                  <a:lnTo>
                    <a:pt x="2753317" y="3344964"/>
                  </a:lnTo>
                  <a:lnTo>
                    <a:pt x="2709007" y="3370942"/>
                  </a:lnTo>
                  <a:lnTo>
                    <a:pt x="2661643" y="3393859"/>
                  </a:lnTo>
                  <a:lnTo>
                    <a:pt x="2615805" y="3412195"/>
                  </a:lnTo>
                  <a:lnTo>
                    <a:pt x="2568440" y="3424418"/>
                  </a:lnTo>
                  <a:lnTo>
                    <a:pt x="2519548" y="3429000"/>
                  </a:lnTo>
                  <a:lnTo>
                    <a:pt x="2470653" y="3424418"/>
                  </a:lnTo>
                  <a:lnTo>
                    <a:pt x="2423286" y="3412195"/>
                  </a:lnTo>
                  <a:lnTo>
                    <a:pt x="2377451" y="3393859"/>
                  </a:lnTo>
                  <a:lnTo>
                    <a:pt x="2330084" y="3370942"/>
                  </a:lnTo>
                  <a:lnTo>
                    <a:pt x="2285773" y="3344964"/>
                  </a:lnTo>
                  <a:lnTo>
                    <a:pt x="2239936" y="3317465"/>
                  </a:lnTo>
                  <a:lnTo>
                    <a:pt x="2194099" y="3293018"/>
                  </a:lnTo>
                  <a:lnTo>
                    <a:pt x="2148261" y="3268570"/>
                  </a:lnTo>
                  <a:lnTo>
                    <a:pt x="2102426" y="3250235"/>
                  </a:lnTo>
                  <a:lnTo>
                    <a:pt x="2055059" y="3238011"/>
                  </a:lnTo>
                  <a:lnTo>
                    <a:pt x="2007691" y="3231899"/>
                  </a:lnTo>
                  <a:lnTo>
                    <a:pt x="1957269" y="3231899"/>
                  </a:lnTo>
                  <a:lnTo>
                    <a:pt x="1905320" y="3234956"/>
                  </a:lnTo>
                  <a:lnTo>
                    <a:pt x="1853373" y="3241066"/>
                  </a:lnTo>
                  <a:lnTo>
                    <a:pt x="1801421" y="3248707"/>
                  </a:lnTo>
                  <a:lnTo>
                    <a:pt x="1749472" y="3254819"/>
                  </a:lnTo>
                  <a:lnTo>
                    <a:pt x="1697523" y="3259401"/>
                  </a:lnTo>
                  <a:lnTo>
                    <a:pt x="1648630" y="3257874"/>
                  </a:lnTo>
                  <a:lnTo>
                    <a:pt x="1601266" y="3251762"/>
                  </a:lnTo>
                  <a:lnTo>
                    <a:pt x="1555428" y="3238011"/>
                  </a:lnTo>
                  <a:lnTo>
                    <a:pt x="1517230" y="3218148"/>
                  </a:lnTo>
                  <a:lnTo>
                    <a:pt x="1480559" y="3192174"/>
                  </a:lnTo>
                  <a:lnTo>
                    <a:pt x="1448472" y="3161614"/>
                  </a:lnTo>
                  <a:lnTo>
                    <a:pt x="1416386" y="3126473"/>
                  </a:lnTo>
                  <a:lnTo>
                    <a:pt x="1387354" y="3089802"/>
                  </a:lnTo>
                  <a:lnTo>
                    <a:pt x="1358325" y="3051604"/>
                  </a:lnTo>
                  <a:lnTo>
                    <a:pt x="1329295" y="3013408"/>
                  </a:lnTo>
                  <a:lnTo>
                    <a:pt x="1300263" y="2976737"/>
                  </a:lnTo>
                  <a:lnTo>
                    <a:pt x="1269704" y="2941596"/>
                  </a:lnTo>
                  <a:lnTo>
                    <a:pt x="1234563" y="2911037"/>
                  </a:lnTo>
                  <a:lnTo>
                    <a:pt x="1200949" y="2883535"/>
                  </a:lnTo>
                  <a:lnTo>
                    <a:pt x="1162751" y="2862145"/>
                  </a:lnTo>
                  <a:lnTo>
                    <a:pt x="1121495" y="2843809"/>
                  </a:lnTo>
                  <a:lnTo>
                    <a:pt x="1077188" y="2828531"/>
                  </a:lnTo>
                  <a:lnTo>
                    <a:pt x="1031348" y="2814777"/>
                  </a:lnTo>
                  <a:lnTo>
                    <a:pt x="985513" y="2802553"/>
                  </a:lnTo>
                  <a:lnTo>
                    <a:pt x="938145" y="2790330"/>
                  </a:lnTo>
                  <a:lnTo>
                    <a:pt x="893838" y="2776579"/>
                  </a:lnTo>
                  <a:lnTo>
                    <a:pt x="849525" y="2761300"/>
                  </a:lnTo>
                  <a:lnTo>
                    <a:pt x="808275" y="2742965"/>
                  </a:lnTo>
                  <a:lnTo>
                    <a:pt x="771601" y="2720045"/>
                  </a:lnTo>
                  <a:lnTo>
                    <a:pt x="737987" y="2692543"/>
                  </a:lnTo>
                  <a:lnTo>
                    <a:pt x="710485" y="2658929"/>
                  </a:lnTo>
                  <a:lnTo>
                    <a:pt x="687568" y="2622258"/>
                  </a:lnTo>
                  <a:lnTo>
                    <a:pt x="669232" y="2581005"/>
                  </a:lnTo>
                  <a:lnTo>
                    <a:pt x="653954" y="2536695"/>
                  </a:lnTo>
                  <a:lnTo>
                    <a:pt x="640203" y="2492387"/>
                  </a:lnTo>
                  <a:lnTo>
                    <a:pt x="627979" y="2445020"/>
                  </a:lnTo>
                  <a:lnTo>
                    <a:pt x="615753" y="2399185"/>
                  </a:lnTo>
                  <a:lnTo>
                    <a:pt x="602002" y="2353345"/>
                  </a:lnTo>
                  <a:lnTo>
                    <a:pt x="586724" y="2309035"/>
                  </a:lnTo>
                  <a:lnTo>
                    <a:pt x="568388" y="2267782"/>
                  </a:lnTo>
                  <a:lnTo>
                    <a:pt x="546998" y="2229583"/>
                  </a:lnTo>
                  <a:lnTo>
                    <a:pt x="519496" y="2195970"/>
                  </a:lnTo>
                  <a:lnTo>
                    <a:pt x="488937" y="2160826"/>
                  </a:lnTo>
                  <a:lnTo>
                    <a:pt x="453796" y="2130269"/>
                  </a:lnTo>
                  <a:lnTo>
                    <a:pt x="415595" y="2101240"/>
                  </a:lnTo>
                  <a:lnTo>
                    <a:pt x="377399" y="2072208"/>
                  </a:lnTo>
                  <a:lnTo>
                    <a:pt x="339201" y="2043179"/>
                  </a:lnTo>
                  <a:lnTo>
                    <a:pt x="302530" y="2014147"/>
                  </a:lnTo>
                  <a:lnTo>
                    <a:pt x="267389" y="1982060"/>
                  </a:lnTo>
                  <a:lnTo>
                    <a:pt x="236829" y="1949976"/>
                  </a:lnTo>
                  <a:lnTo>
                    <a:pt x="210855" y="1913305"/>
                  </a:lnTo>
                  <a:lnTo>
                    <a:pt x="190992" y="1875107"/>
                  </a:lnTo>
                  <a:lnTo>
                    <a:pt x="177241" y="1829269"/>
                  </a:lnTo>
                  <a:lnTo>
                    <a:pt x="171129" y="1781905"/>
                  </a:lnTo>
                  <a:lnTo>
                    <a:pt x="169599" y="1733010"/>
                  </a:lnTo>
                  <a:lnTo>
                    <a:pt x="174184" y="1681060"/>
                  </a:lnTo>
                  <a:lnTo>
                    <a:pt x="180296" y="1629111"/>
                  </a:lnTo>
                  <a:lnTo>
                    <a:pt x="187935" y="1577162"/>
                  </a:lnTo>
                  <a:lnTo>
                    <a:pt x="194049" y="1525212"/>
                  </a:lnTo>
                  <a:lnTo>
                    <a:pt x="197104" y="1473263"/>
                  </a:lnTo>
                  <a:lnTo>
                    <a:pt x="197104" y="1422841"/>
                  </a:lnTo>
                  <a:lnTo>
                    <a:pt x="190992" y="1375479"/>
                  </a:lnTo>
                  <a:lnTo>
                    <a:pt x="178768" y="1328111"/>
                  </a:lnTo>
                  <a:lnTo>
                    <a:pt x="160433" y="1283801"/>
                  </a:lnTo>
                  <a:lnTo>
                    <a:pt x="137515" y="1237964"/>
                  </a:lnTo>
                  <a:lnTo>
                    <a:pt x="111538" y="1192129"/>
                  </a:lnTo>
                  <a:lnTo>
                    <a:pt x="84039" y="1146289"/>
                  </a:lnTo>
                  <a:lnTo>
                    <a:pt x="58064" y="1101978"/>
                  </a:lnTo>
                  <a:lnTo>
                    <a:pt x="35144" y="1054614"/>
                  </a:lnTo>
                  <a:lnTo>
                    <a:pt x="16808" y="1008776"/>
                  </a:lnTo>
                  <a:lnTo>
                    <a:pt x="4585" y="961409"/>
                  </a:lnTo>
                  <a:lnTo>
                    <a:pt x="0" y="912517"/>
                  </a:lnTo>
                  <a:lnTo>
                    <a:pt x="4585" y="863625"/>
                  </a:lnTo>
                  <a:lnTo>
                    <a:pt x="16808" y="816260"/>
                  </a:lnTo>
                  <a:lnTo>
                    <a:pt x="35144" y="770420"/>
                  </a:lnTo>
                  <a:lnTo>
                    <a:pt x="58064" y="723055"/>
                  </a:lnTo>
                  <a:lnTo>
                    <a:pt x="84039" y="678745"/>
                  </a:lnTo>
                  <a:lnTo>
                    <a:pt x="111538" y="632910"/>
                  </a:lnTo>
                  <a:lnTo>
                    <a:pt x="137515" y="587070"/>
                  </a:lnTo>
                  <a:lnTo>
                    <a:pt x="160433" y="541232"/>
                  </a:lnTo>
                  <a:lnTo>
                    <a:pt x="178768" y="496922"/>
                  </a:lnTo>
                  <a:lnTo>
                    <a:pt x="190992" y="449557"/>
                  </a:lnTo>
                  <a:lnTo>
                    <a:pt x="197104" y="402192"/>
                  </a:lnTo>
                  <a:lnTo>
                    <a:pt x="197104" y="351770"/>
                  </a:lnTo>
                  <a:lnTo>
                    <a:pt x="194049" y="299821"/>
                  </a:lnTo>
                  <a:lnTo>
                    <a:pt x="187935" y="247872"/>
                  </a:lnTo>
                  <a:lnTo>
                    <a:pt x="180296" y="195922"/>
                  </a:lnTo>
                  <a:lnTo>
                    <a:pt x="174184" y="143973"/>
                  </a:lnTo>
                  <a:lnTo>
                    <a:pt x="169599" y="92024"/>
                  </a:lnTo>
                  <a:lnTo>
                    <a:pt x="171129" y="4313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4" name="Picture 3"/>
          <p:cNvPicPr>
            <a:picLocks noChangeAspect="1"/>
          </p:cNvPicPr>
          <p:nvPr/>
        </p:nvPicPr>
        <p:blipFill>
          <a:blip r:embed="rId4"/>
          <a:stretch>
            <a:fillRect/>
          </a:stretch>
        </p:blipFill>
        <p:spPr>
          <a:xfrm>
            <a:off x="8719794" y="951303"/>
            <a:ext cx="3243520" cy="737900"/>
          </a:xfrm>
          <a:prstGeom prst="rect">
            <a:avLst/>
          </a:prstGeom>
        </p:spPr>
      </p:pic>
      <p:grpSp>
        <p:nvGrpSpPr>
          <p:cNvPr id="29" name="Group 28">
            <a:extLst>
              <a:ext uri="{FF2B5EF4-FFF2-40B4-BE49-F238E27FC236}">
                <a16:creationId xmlns:a16="http://schemas.microsoft.com/office/drawing/2014/main" id="{5F42AC07-1FE2-483E-851B-FC91342103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82017" y="3754146"/>
            <a:ext cx="3309985" cy="3103853"/>
            <a:chOff x="8882017" y="3754146"/>
            <a:chExt cx="3309985" cy="3103853"/>
          </a:xfrm>
        </p:grpSpPr>
        <p:sp>
          <p:nvSpPr>
            <p:cNvPr id="30" name="Freeform: Shape 29">
              <a:extLst>
                <a:ext uri="{FF2B5EF4-FFF2-40B4-BE49-F238E27FC236}">
                  <a16:creationId xmlns:a16="http://schemas.microsoft.com/office/drawing/2014/main" id="{0A6D42E8-3193-4B5F-8230-2778A35E3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2017" y="3754146"/>
              <a:ext cx="3309983" cy="3103853"/>
            </a:xfrm>
            <a:custGeom>
              <a:avLst/>
              <a:gdLst>
                <a:gd name="connsiteX0" fmla="*/ 2022059 w 3309983"/>
                <a:gd name="connsiteY0" fmla="*/ 0 h 3103853"/>
                <a:gd name="connsiteX1" fmla="*/ 2061297 w 3309983"/>
                <a:gd name="connsiteY1" fmla="*/ 3678 h 3103853"/>
                <a:gd name="connsiteX2" fmla="*/ 2099311 w 3309983"/>
                <a:gd name="connsiteY2" fmla="*/ 13488 h 3103853"/>
                <a:gd name="connsiteX3" fmla="*/ 2136099 w 3309983"/>
                <a:gd name="connsiteY3" fmla="*/ 28203 h 3103853"/>
                <a:gd name="connsiteX4" fmla="*/ 2174111 w 3309983"/>
                <a:gd name="connsiteY4" fmla="*/ 46597 h 3103853"/>
                <a:gd name="connsiteX5" fmla="*/ 2209672 w 3309983"/>
                <a:gd name="connsiteY5" fmla="*/ 67443 h 3103853"/>
                <a:gd name="connsiteX6" fmla="*/ 2246460 w 3309983"/>
                <a:gd name="connsiteY6" fmla="*/ 89515 h 3103853"/>
                <a:gd name="connsiteX7" fmla="*/ 2283247 w 3309983"/>
                <a:gd name="connsiteY7" fmla="*/ 109134 h 3103853"/>
                <a:gd name="connsiteX8" fmla="*/ 2320033 w 3309983"/>
                <a:gd name="connsiteY8" fmla="*/ 128755 h 3103853"/>
                <a:gd name="connsiteX9" fmla="*/ 2355594 w 3309983"/>
                <a:gd name="connsiteY9" fmla="*/ 143469 h 3103853"/>
                <a:gd name="connsiteX10" fmla="*/ 2394834 w 3309983"/>
                <a:gd name="connsiteY10" fmla="*/ 153279 h 3103853"/>
                <a:gd name="connsiteX11" fmla="*/ 2432846 w 3309983"/>
                <a:gd name="connsiteY11" fmla="*/ 158184 h 3103853"/>
                <a:gd name="connsiteX12" fmla="*/ 2473311 w 3309983"/>
                <a:gd name="connsiteY12" fmla="*/ 158184 h 3103853"/>
                <a:gd name="connsiteX13" fmla="*/ 2515004 w 3309983"/>
                <a:gd name="connsiteY13" fmla="*/ 155732 h 3103853"/>
                <a:gd name="connsiteX14" fmla="*/ 2556695 w 3309983"/>
                <a:gd name="connsiteY14" fmla="*/ 150827 h 3103853"/>
                <a:gd name="connsiteX15" fmla="*/ 2598388 w 3309983"/>
                <a:gd name="connsiteY15" fmla="*/ 144696 h 3103853"/>
                <a:gd name="connsiteX16" fmla="*/ 2640079 w 3309983"/>
                <a:gd name="connsiteY16" fmla="*/ 139791 h 3103853"/>
                <a:gd name="connsiteX17" fmla="*/ 2681772 w 3309983"/>
                <a:gd name="connsiteY17" fmla="*/ 136111 h 3103853"/>
                <a:gd name="connsiteX18" fmla="*/ 2721011 w 3309983"/>
                <a:gd name="connsiteY18" fmla="*/ 137338 h 3103853"/>
                <a:gd name="connsiteX19" fmla="*/ 2759024 w 3309983"/>
                <a:gd name="connsiteY19" fmla="*/ 142243 h 3103853"/>
                <a:gd name="connsiteX20" fmla="*/ 2795812 w 3309983"/>
                <a:gd name="connsiteY20" fmla="*/ 153279 h 3103853"/>
                <a:gd name="connsiteX21" fmla="*/ 2826468 w 3309983"/>
                <a:gd name="connsiteY21" fmla="*/ 169220 h 3103853"/>
                <a:gd name="connsiteX22" fmla="*/ 2855897 w 3309983"/>
                <a:gd name="connsiteY22" fmla="*/ 190066 h 3103853"/>
                <a:gd name="connsiteX23" fmla="*/ 2881648 w 3309983"/>
                <a:gd name="connsiteY23" fmla="*/ 214590 h 3103853"/>
                <a:gd name="connsiteX24" fmla="*/ 2907399 w 3309983"/>
                <a:gd name="connsiteY24" fmla="*/ 242793 h 3103853"/>
                <a:gd name="connsiteX25" fmla="*/ 2930697 w 3309983"/>
                <a:gd name="connsiteY25" fmla="*/ 272223 h 3103853"/>
                <a:gd name="connsiteX26" fmla="*/ 2953995 w 3309983"/>
                <a:gd name="connsiteY26" fmla="*/ 302879 h 3103853"/>
                <a:gd name="connsiteX27" fmla="*/ 2977294 w 3309983"/>
                <a:gd name="connsiteY27" fmla="*/ 333535 h 3103853"/>
                <a:gd name="connsiteX28" fmla="*/ 3000592 w 3309983"/>
                <a:gd name="connsiteY28" fmla="*/ 362964 h 3103853"/>
                <a:gd name="connsiteX29" fmla="*/ 3025118 w 3309983"/>
                <a:gd name="connsiteY29" fmla="*/ 391167 h 3103853"/>
                <a:gd name="connsiteX30" fmla="*/ 3053321 w 3309983"/>
                <a:gd name="connsiteY30" fmla="*/ 415693 h 3103853"/>
                <a:gd name="connsiteX31" fmla="*/ 3080299 w 3309983"/>
                <a:gd name="connsiteY31" fmla="*/ 437765 h 3103853"/>
                <a:gd name="connsiteX32" fmla="*/ 3110953 w 3309983"/>
                <a:gd name="connsiteY32" fmla="*/ 454931 h 3103853"/>
                <a:gd name="connsiteX33" fmla="*/ 3144062 w 3309983"/>
                <a:gd name="connsiteY33" fmla="*/ 469646 h 3103853"/>
                <a:gd name="connsiteX34" fmla="*/ 3179622 w 3309983"/>
                <a:gd name="connsiteY34" fmla="*/ 481908 h 3103853"/>
                <a:gd name="connsiteX35" fmla="*/ 3216409 w 3309983"/>
                <a:gd name="connsiteY35" fmla="*/ 492944 h 3103853"/>
                <a:gd name="connsiteX36" fmla="*/ 3253196 w 3309983"/>
                <a:gd name="connsiteY36" fmla="*/ 502755 h 3103853"/>
                <a:gd name="connsiteX37" fmla="*/ 3291210 w 3309983"/>
                <a:gd name="connsiteY37" fmla="*/ 512565 h 3103853"/>
                <a:gd name="connsiteX38" fmla="*/ 3309983 w 3309983"/>
                <a:gd name="connsiteY38" fmla="*/ 518391 h 3103853"/>
                <a:gd name="connsiteX39" fmla="*/ 3309983 w 3309983"/>
                <a:gd name="connsiteY39" fmla="*/ 3103853 h 3103853"/>
                <a:gd name="connsiteX40" fmla="*/ 454246 w 3309983"/>
                <a:gd name="connsiteY40" fmla="*/ 3103853 h 3103853"/>
                <a:gd name="connsiteX41" fmla="*/ 438991 w 3309983"/>
                <a:gd name="connsiteY41" fmla="*/ 3076613 h 3103853"/>
                <a:gd name="connsiteX42" fmla="*/ 416921 w 3309983"/>
                <a:gd name="connsiteY42" fmla="*/ 3049636 h 3103853"/>
                <a:gd name="connsiteX43" fmla="*/ 392395 w 3309983"/>
                <a:gd name="connsiteY43" fmla="*/ 3021432 h 3103853"/>
                <a:gd name="connsiteX44" fmla="*/ 364192 w 3309983"/>
                <a:gd name="connsiteY44" fmla="*/ 2996908 h 3103853"/>
                <a:gd name="connsiteX45" fmla="*/ 333535 w 3309983"/>
                <a:gd name="connsiteY45" fmla="*/ 2973610 h 3103853"/>
                <a:gd name="connsiteX46" fmla="*/ 302880 w 3309983"/>
                <a:gd name="connsiteY46" fmla="*/ 2950312 h 3103853"/>
                <a:gd name="connsiteX47" fmla="*/ 272224 w 3309983"/>
                <a:gd name="connsiteY47" fmla="*/ 2927014 h 3103853"/>
                <a:gd name="connsiteX48" fmla="*/ 242794 w 3309983"/>
                <a:gd name="connsiteY48" fmla="*/ 2903714 h 3103853"/>
                <a:gd name="connsiteX49" fmla="*/ 214591 w 3309983"/>
                <a:gd name="connsiteY49" fmla="*/ 2877964 h 3103853"/>
                <a:gd name="connsiteX50" fmla="*/ 190066 w 3309983"/>
                <a:gd name="connsiteY50" fmla="*/ 2852214 h 3103853"/>
                <a:gd name="connsiteX51" fmla="*/ 169221 w 3309983"/>
                <a:gd name="connsiteY51" fmla="*/ 2822783 h 3103853"/>
                <a:gd name="connsiteX52" fmla="*/ 153281 w 3309983"/>
                <a:gd name="connsiteY52" fmla="*/ 2792128 h 3103853"/>
                <a:gd name="connsiteX53" fmla="*/ 142244 w 3309983"/>
                <a:gd name="connsiteY53" fmla="*/ 2755342 h 3103853"/>
                <a:gd name="connsiteX54" fmla="*/ 137339 w 3309983"/>
                <a:gd name="connsiteY54" fmla="*/ 2717328 h 3103853"/>
                <a:gd name="connsiteX55" fmla="*/ 136112 w 3309983"/>
                <a:gd name="connsiteY55" fmla="*/ 2678088 h 3103853"/>
                <a:gd name="connsiteX56" fmla="*/ 139791 w 3309983"/>
                <a:gd name="connsiteY56" fmla="*/ 2636396 h 3103853"/>
                <a:gd name="connsiteX57" fmla="*/ 144696 w 3309983"/>
                <a:gd name="connsiteY57" fmla="*/ 2594705 h 3103853"/>
                <a:gd name="connsiteX58" fmla="*/ 150827 w 3309983"/>
                <a:gd name="connsiteY58" fmla="*/ 2553012 h 3103853"/>
                <a:gd name="connsiteX59" fmla="*/ 155732 w 3309983"/>
                <a:gd name="connsiteY59" fmla="*/ 2511321 h 3103853"/>
                <a:gd name="connsiteX60" fmla="*/ 158185 w 3309983"/>
                <a:gd name="connsiteY60" fmla="*/ 2469629 h 3103853"/>
                <a:gd name="connsiteX61" fmla="*/ 158185 w 3309983"/>
                <a:gd name="connsiteY61" fmla="*/ 2429163 h 3103853"/>
                <a:gd name="connsiteX62" fmla="*/ 153281 w 3309983"/>
                <a:gd name="connsiteY62" fmla="*/ 2391151 h 3103853"/>
                <a:gd name="connsiteX63" fmla="*/ 143470 w 3309983"/>
                <a:gd name="connsiteY63" fmla="*/ 2353137 h 3103853"/>
                <a:gd name="connsiteX64" fmla="*/ 128755 w 3309983"/>
                <a:gd name="connsiteY64" fmla="*/ 2317576 h 3103853"/>
                <a:gd name="connsiteX65" fmla="*/ 110362 w 3309983"/>
                <a:gd name="connsiteY65" fmla="*/ 2280789 h 3103853"/>
                <a:gd name="connsiteX66" fmla="*/ 89515 w 3309983"/>
                <a:gd name="connsiteY66" fmla="*/ 2244004 h 3103853"/>
                <a:gd name="connsiteX67" fmla="*/ 67444 w 3309983"/>
                <a:gd name="connsiteY67" fmla="*/ 2207216 h 3103853"/>
                <a:gd name="connsiteX68" fmla="*/ 46598 w 3309983"/>
                <a:gd name="connsiteY68" fmla="*/ 2171654 h 3103853"/>
                <a:gd name="connsiteX69" fmla="*/ 28203 w 3309983"/>
                <a:gd name="connsiteY69" fmla="*/ 2133642 h 3103853"/>
                <a:gd name="connsiteX70" fmla="*/ 13490 w 3309983"/>
                <a:gd name="connsiteY70" fmla="*/ 2096855 h 3103853"/>
                <a:gd name="connsiteX71" fmla="*/ 3680 w 3309983"/>
                <a:gd name="connsiteY71" fmla="*/ 2058841 h 3103853"/>
                <a:gd name="connsiteX72" fmla="*/ 0 w 3309983"/>
                <a:gd name="connsiteY72" fmla="*/ 2019602 h 3103853"/>
                <a:gd name="connsiteX73" fmla="*/ 3680 w 3309983"/>
                <a:gd name="connsiteY73" fmla="*/ 1980363 h 3103853"/>
                <a:gd name="connsiteX74" fmla="*/ 13490 w 3309983"/>
                <a:gd name="connsiteY74" fmla="*/ 1942350 h 3103853"/>
                <a:gd name="connsiteX75" fmla="*/ 28203 w 3309983"/>
                <a:gd name="connsiteY75" fmla="*/ 1905563 h 3103853"/>
                <a:gd name="connsiteX76" fmla="*/ 46598 w 3309983"/>
                <a:gd name="connsiteY76" fmla="*/ 1867550 h 3103853"/>
                <a:gd name="connsiteX77" fmla="*/ 67444 w 3309983"/>
                <a:gd name="connsiteY77" fmla="*/ 1831989 h 3103853"/>
                <a:gd name="connsiteX78" fmla="*/ 89515 w 3309983"/>
                <a:gd name="connsiteY78" fmla="*/ 1795203 h 3103853"/>
                <a:gd name="connsiteX79" fmla="*/ 110362 w 3309983"/>
                <a:gd name="connsiteY79" fmla="*/ 1758415 h 3103853"/>
                <a:gd name="connsiteX80" fmla="*/ 128755 w 3309983"/>
                <a:gd name="connsiteY80" fmla="*/ 1721629 h 3103853"/>
                <a:gd name="connsiteX81" fmla="*/ 143470 w 3309983"/>
                <a:gd name="connsiteY81" fmla="*/ 1686067 h 3103853"/>
                <a:gd name="connsiteX82" fmla="*/ 153281 w 3309983"/>
                <a:gd name="connsiteY82" fmla="*/ 1648054 h 3103853"/>
                <a:gd name="connsiteX83" fmla="*/ 158185 w 3309983"/>
                <a:gd name="connsiteY83" fmla="*/ 1610042 h 3103853"/>
                <a:gd name="connsiteX84" fmla="*/ 158185 w 3309983"/>
                <a:gd name="connsiteY84" fmla="*/ 1569576 h 3103853"/>
                <a:gd name="connsiteX85" fmla="*/ 155732 w 3309983"/>
                <a:gd name="connsiteY85" fmla="*/ 1527883 h 3103853"/>
                <a:gd name="connsiteX86" fmla="*/ 150827 w 3309983"/>
                <a:gd name="connsiteY86" fmla="*/ 1486192 h 3103853"/>
                <a:gd name="connsiteX87" fmla="*/ 144696 w 3309983"/>
                <a:gd name="connsiteY87" fmla="*/ 1444499 h 3103853"/>
                <a:gd name="connsiteX88" fmla="*/ 139791 w 3309983"/>
                <a:gd name="connsiteY88" fmla="*/ 1402808 h 3103853"/>
                <a:gd name="connsiteX89" fmla="*/ 136112 w 3309983"/>
                <a:gd name="connsiteY89" fmla="*/ 1361117 h 3103853"/>
                <a:gd name="connsiteX90" fmla="*/ 137339 w 3309983"/>
                <a:gd name="connsiteY90" fmla="*/ 1321877 h 3103853"/>
                <a:gd name="connsiteX91" fmla="*/ 142244 w 3309983"/>
                <a:gd name="connsiteY91" fmla="*/ 1283864 h 3103853"/>
                <a:gd name="connsiteX92" fmla="*/ 153281 w 3309983"/>
                <a:gd name="connsiteY92" fmla="*/ 1247077 h 3103853"/>
                <a:gd name="connsiteX93" fmla="*/ 169221 w 3309983"/>
                <a:gd name="connsiteY93" fmla="*/ 1216422 h 3103853"/>
                <a:gd name="connsiteX94" fmla="*/ 190066 w 3309983"/>
                <a:gd name="connsiteY94" fmla="*/ 1186992 h 3103853"/>
                <a:gd name="connsiteX95" fmla="*/ 214591 w 3309983"/>
                <a:gd name="connsiteY95" fmla="*/ 1161241 h 3103853"/>
                <a:gd name="connsiteX96" fmla="*/ 242794 w 3309983"/>
                <a:gd name="connsiteY96" fmla="*/ 1135491 h 3103853"/>
                <a:gd name="connsiteX97" fmla="*/ 272224 w 3309983"/>
                <a:gd name="connsiteY97" fmla="*/ 1112191 h 3103853"/>
                <a:gd name="connsiteX98" fmla="*/ 302880 w 3309983"/>
                <a:gd name="connsiteY98" fmla="*/ 1088893 h 3103853"/>
                <a:gd name="connsiteX99" fmla="*/ 333535 w 3309983"/>
                <a:gd name="connsiteY99" fmla="*/ 1065594 h 3103853"/>
                <a:gd name="connsiteX100" fmla="*/ 364192 w 3309983"/>
                <a:gd name="connsiteY100" fmla="*/ 1042296 h 3103853"/>
                <a:gd name="connsiteX101" fmla="*/ 392395 w 3309983"/>
                <a:gd name="connsiteY101" fmla="*/ 1017772 h 3103853"/>
                <a:gd name="connsiteX102" fmla="*/ 416921 w 3309983"/>
                <a:gd name="connsiteY102" fmla="*/ 989569 h 3103853"/>
                <a:gd name="connsiteX103" fmla="*/ 438991 w 3309983"/>
                <a:gd name="connsiteY103" fmla="*/ 962591 h 3103853"/>
                <a:gd name="connsiteX104" fmla="*/ 456159 w 3309983"/>
                <a:gd name="connsiteY104" fmla="*/ 931936 h 3103853"/>
                <a:gd name="connsiteX105" fmla="*/ 470874 w 3309983"/>
                <a:gd name="connsiteY105" fmla="*/ 898828 h 3103853"/>
                <a:gd name="connsiteX106" fmla="*/ 483136 w 3309983"/>
                <a:gd name="connsiteY106" fmla="*/ 863267 h 3103853"/>
                <a:gd name="connsiteX107" fmla="*/ 494172 w 3309983"/>
                <a:gd name="connsiteY107" fmla="*/ 826479 h 3103853"/>
                <a:gd name="connsiteX108" fmla="*/ 503983 w 3309983"/>
                <a:gd name="connsiteY108" fmla="*/ 789692 h 3103853"/>
                <a:gd name="connsiteX109" fmla="*/ 513793 w 3309983"/>
                <a:gd name="connsiteY109" fmla="*/ 751680 h 3103853"/>
                <a:gd name="connsiteX110" fmla="*/ 524829 w 3309983"/>
                <a:gd name="connsiteY110" fmla="*/ 716119 h 3103853"/>
                <a:gd name="connsiteX111" fmla="*/ 537091 w 3309983"/>
                <a:gd name="connsiteY111" fmla="*/ 680557 h 3103853"/>
                <a:gd name="connsiteX112" fmla="*/ 551806 w 3309983"/>
                <a:gd name="connsiteY112" fmla="*/ 647450 h 3103853"/>
                <a:gd name="connsiteX113" fmla="*/ 570199 w 3309983"/>
                <a:gd name="connsiteY113" fmla="*/ 618021 h 3103853"/>
                <a:gd name="connsiteX114" fmla="*/ 592270 w 3309983"/>
                <a:gd name="connsiteY114" fmla="*/ 591044 h 3103853"/>
                <a:gd name="connsiteX115" fmla="*/ 619248 w 3309983"/>
                <a:gd name="connsiteY115" fmla="*/ 568971 h 3103853"/>
                <a:gd name="connsiteX116" fmla="*/ 648679 w 3309983"/>
                <a:gd name="connsiteY116" fmla="*/ 550578 h 3103853"/>
                <a:gd name="connsiteX117" fmla="*/ 681785 w 3309983"/>
                <a:gd name="connsiteY117" fmla="*/ 535863 h 3103853"/>
                <a:gd name="connsiteX118" fmla="*/ 717347 w 3309983"/>
                <a:gd name="connsiteY118" fmla="*/ 523601 h 3103853"/>
                <a:gd name="connsiteX119" fmla="*/ 752908 w 3309983"/>
                <a:gd name="connsiteY119" fmla="*/ 512565 h 3103853"/>
                <a:gd name="connsiteX120" fmla="*/ 790921 w 3309983"/>
                <a:gd name="connsiteY120" fmla="*/ 502755 h 3103853"/>
                <a:gd name="connsiteX121" fmla="*/ 827707 w 3309983"/>
                <a:gd name="connsiteY121" fmla="*/ 492944 h 3103853"/>
                <a:gd name="connsiteX122" fmla="*/ 864495 w 3309983"/>
                <a:gd name="connsiteY122" fmla="*/ 481908 h 3103853"/>
                <a:gd name="connsiteX123" fmla="*/ 900055 w 3309983"/>
                <a:gd name="connsiteY123" fmla="*/ 469646 h 3103853"/>
                <a:gd name="connsiteX124" fmla="*/ 933163 w 3309983"/>
                <a:gd name="connsiteY124" fmla="*/ 454931 h 3103853"/>
                <a:gd name="connsiteX125" fmla="*/ 963819 w 3309983"/>
                <a:gd name="connsiteY125" fmla="*/ 437765 h 3103853"/>
                <a:gd name="connsiteX126" fmla="*/ 990796 w 3309983"/>
                <a:gd name="connsiteY126" fmla="*/ 415693 h 3103853"/>
                <a:gd name="connsiteX127" fmla="*/ 1019000 w 3309983"/>
                <a:gd name="connsiteY127" fmla="*/ 391167 h 3103853"/>
                <a:gd name="connsiteX128" fmla="*/ 1043525 w 3309983"/>
                <a:gd name="connsiteY128" fmla="*/ 362964 h 3103853"/>
                <a:gd name="connsiteX129" fmla="*/ 1066823 w 3309983"/>
                <a:gd name="connsiteY129" fmla="*/ 333535 h 3103853"/>
                <a:gd name="connsiteX130" fmla="*/ 1090122 w 3309983"/>
                <a:gd name="connsiteY130" fmla="*/ 302879 h 3103853"/>
                <a:gd name="connsiteX131" fmla="*/ 1113420 w 3309983"/>
                <a:gd name="connsiteY131" fmla="*/ 272223 h 3103853"/>
                <a:gd name="connsiteX132" fmla="*/ 1136718 w 3309983"/>
                <a:gd name="connsiteY132" fmla="*/ 242793 h 3103853"/>
                <a:gd name="connsiteX133" fmla="*/ 1162470 w 3309983"/>
                <a:gd name="connsiteY133" fmla="*/ 214590 h 3103853"/>
                <a:gd name="connsiteX134" fmla="*/ 1188220 w 3309983"/>
                <a:gd name="connsiteY134" fmla="*/ 190066 h 3103853"/>
                <a:gd name="connsiteX135" fmla="*/ 1217650 w 3309983"/>
                <a:gd name="connsiteY135" fmla="*/ 169220 h 3103853"/>
                <a:gd name="connsiteX136" fmla="*/ 1248306 w 3309983"/>
                <a:gd name="connsiteY136" fmla="*/ 153279 h 3103853"/>
                <a:gd name="connsiteX137" fmla="*/ 1285093 w 3309983"/>
                <a:gd name="connsiteY137" fmla="*/ 142243 h 3103853"/>
                <a:gd name="connsiteX138" fmla="*/ 1323107 w 3309983"/>
                <a:gd name="connsiteY138" fmla="*/ 137338 h 3103853"/>
                <a:gd name="connsiteX139" fmla="*/ 1362345 w 3309983"/>
                <a:gd name="connsiteY139" fmla="*/ 136111 h 3103853"/>
                <a:gd name="connsiteX140" fmla="*/ 1404036 w 3309983"/>
                <a:gd name="connsiteY140" fmla="*/ 139791 h 3103853"/>
                <a:gd name="connsiteX141" fmla="*/ 1445729 w 3309983"/>
                <a:gd name="connsiteY141" fmla="*/ 144696 h 3103853"/>
                <a:gd name="connsiteX142" fmla="*/ 1487421 w 3309983"/>
                <a:gd name="connsiteY142" fmla="*/ 150827 h 3103853"/>
                <a:gd name="connsiteX143" fmla="*/ 1529113 w 3309983"/>
                <a:gd name="connsiteY143" fmla="*/ 155732 h 3103853"/>
                <a:gd name="connsiteX144" fmla="*/ 1570804 w 3309983"/>
                <a:gd name="connsiteY144" fmla="*/ 158184 h 3103853"/>
                <a:gd name="connsiteX145" fmla="*/ 1611271 w 3309983"/>
                <a:gd name="connsiteY145" fmla="*/ 158184 h 3103853"/>
                <a:gd name="connsiteX146" fmla="*/ 1649285 w 3309983"/>
                <a:gd name="connsiteY146" fmla="*/ 153279 h 3103853"/>
                <a:gd name="connsiteX147" fmla="*/ 1687298 w 3309983"/>
                <a:gd name="connsiteY147" fmla="*/ 143469 h 3103853"/>
                <a:gd name="connsiteX148" fmla="*/ 1724085 w 3309983"/>
                <a:gd name="connsiteY148" fmla="*/ 128755 h 3103853"/>
                <a:gd name="connsiteX149" fmla="*/ 1760871 w 3309983"/>
                <a:gd name="connsiteY149" fmla="*/ 109134 h 3103853"/>
                <a:gd name="connsiteX150" fmla="*/ 1797658 w 3309983"/>
                <a:gd name="connsiteY150" fmla="*/ 89515 h 3103853"/>
                <a:gd name="connsiteX151" fmla="*/ 1834445 w 3309983"/>
                <a:gd name="connsiteY151" fmla="*/ 67443 h 3103853"/>
                <a:gd name="connsiteX152" fmla="*/ 1870007 w 3309983"/>
                <a:gd name="connsiteY152" fmla="*/ 46597 h 3103853"/>
                <a:gd name="connsiteX153" fmla="*/ 1908020 w 3309983"/>
                <a:gd name="connsiteY153" fmla="*/ 28203 h 3103853"/>
                <a:gd name="connsiteX154" fmla="*/ 1944806 w 3309983"/>
                <a:gd name="connsiteY154" fmla="*/ 13488 h 3103853"/>
                <a:gd name="connsiteX155" fmla="*/ 1982820 w 3309983"/>
                <a:gd name="connsiteY155" fmla="*/ 3678 h 31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309983" h="3103853">
                  <a:moveTo>
                    <a:pt x="2022059" y="0"/>
                  </a:moveTo>
                  <a:lnTo>
                    <a:pt x="2061297" y="3678"/>
                  </a:lnTo>
                  <a:lnTo>
                    <a:pt x="2099311" y="13488"/>
                  </a:lnTo>
                  <a:lnTo>
                    <a:pt x="2136099" y="28203"/>
                  </a:lnTo>
                  <a:lnTo>
                    <a:pt x="2174111" y="46597"/>
                  </a:lnTo>
                  <a:lnTo>
                    <a:pt x="2209672" y="67443"/>
                  </a:lnTo>
                  <a:lnTo>
                    <a:pt x="2246460" y="89515"/>
                  </a:lnTo>
                  <a:lnTo>
                    <a:pt x="2283247" y="109134"/>
                  </a:lnTo>
                  <a:lnTo>
                    <a:pt x="2320033" y="128755"/>
                  </a:lnTo>
                  <a:lnTo>
                    <a:pt x="2355594" y="143469"/>
                  </a:lnTo>
                  <a:lnTo>
                    <a:pt x="2394834" y="153279"/>
                  </a:lnTo>
                  <a:lnTo>
                    <a:pt x="2432846" y="158184"/>
                  </a:lnTo>
                  <a:lnTo>
                    <a:pt x="2473311" y="158184"/>
                  </a:lnTo>
                  <a:lnTo>
                    <a:pt x="2515004" y="155732"/>
                  </a:lnTo>
                  <a:lnTo>
                    <a:pt x="2556695" y="150827"/>
                  </a:lnTo>
                  <a:lnTo>
                    <a:pt x="2598388" y="144696"/>
                  </a:lnTo>
                  <a:lnTo>
                    <a:pt x="2640079" y="139791"/>
                  </a:lnTo>
                  <a:lnTo>
                    <a:pt x="2681772" y="136111"/>
                  </a:lnTo>
                  <a:lnTo>
                    <a:pt x="2721011" y="137338"/>
                  </a:lnTo>
                  <a:lnTo>
                    <a:pt x="2759024" y="142243"/>
                  </a:lnTo>
                  <a:lnTo>
                    <a:pt x="2795812" y="153279"/>
                  </a:lnTo>
                  <a:lnTo>
                    <a:pt x="2826468" y="169220"/>
                  </a:lnTo>
                  <a:lnTo>
                    <a:pt x="2855897" y="190066"/>
                  </a:lnTo>
                  <a:lnTo>
                    <a:pt x="2881648" y="214590"/>
                  </a:lnTo>
                  <a:lnTo>
                    <a:pt x="2907399" y="242793"/>
                  </a:lnTo>
                  <a:lnTo>
                    <a:pt x="2930697" y="272223"/>
                  </a:lnTo>
                  <a:lnTo>
                    <a:pt x="2953995" y="302879"/>
                  </a:lnTo>
                  <a:lnTo>
                    <a:pt x="2977294" y="333535"/>
                  </a:lnTo>
                  <a:lnTo>
                    <a:pt x="3000592" y="362964"/>
                  </a:lnTo>
                  <a:lnTo>
                    <a:pt x="3025118" y="391167"/>
                  </a:lnTo>
                  <a:lnTo>
                    <a:pt x="3053321" y="415693"/>
                  </a:lnTo>
                  <a:lnTo>
                    <a:pt x="3080299" y="437765"/>
                  </a:lnTo>
                  <a:lnTo>
                    <a:pt x="3110953" y="454931"/>
                  </a:lnTo>
                  <a:lnTo>
                    <a:pt x="3144062" y="469646"/>
                  </a:lnTo>
                  <a:lnTo>
                    <a:pt x="3179622" y="481908"/>
                  </a:lnTo>
                  <a:lnTo>
                    <a:pt x="3216409" y="492944"/>
                  </a:lnTo>
                  <a:lnTo>
                    <a:pt x="3253196" y="502755"/>
                  </a:lnTo>
                  <a:lnTo>
                    <a:pt x="3291210" y="512565"/>
                  </a:lnTo>
                  <a:lnTo>
                    <a:pt x="3309983" y="518391"/>
                  </a:lnTo>
                  <a:lnTo>
                    <a:pt x="3309983" y="3103853"/>
                  </a:lnTo>
                  <a:lnTo>
                    <a:pt x="454246" y="3103853"/>
                  </a:lnTo>
                  <a:lnTo>
                    <a:pt x="438991" y="3076613"/>
                  </a:lnTo>
                  <a:lnTo>
                    <a:pt x="416921" y="3049636"/>
                  </a:lnTo>
                  <a:lnTo>
                    <a:pt x="392395" y="3021432"/>
                  </a:lnTo>
                  <a:lnTo>
                    <a:pt x="364192" y="2996908"/>
                  </a:lnTo>
                  <a:lnTo>
                    <a:pt x="333535" y="2973610"/>
                  </a:lnTo>
                  <a:lnTo>
                    <a:pt x="302880" y="2950312"/>
                  </a:lnTo>
                  <a:lnTo>
                    <a:pt x="272224" y="2927014"/>
                  </a:lnTo>
                  <a:lnTo>
                    <a:pt x="242794" y="2903714"/>
                  </a:lnTo>
                  <a:lnTo>
                    <a:pt x="214591" y="2877964"/>
                  </a:lnTo>
                  <a:lnTo>
                    <a:pt x="190066" y="2852214"/>
                  </a:lnTo>
                  <a:lnTo>
                    <a:pt x="169221" y="2822783"/>
                  </a:lnTo>
                  <a:lnTo>
                    <a:pt x="153281" y="2792128"/>
                  </a:lnTo>
                  <a:lnTo>
                    <a:pt x="142244" y="2755342"/>
                  </a:lnTo>
                  <a:lnTo>
                    <a:pt x="137339" y="2717328"/>
                  </a:lnTo>
                  <a:lnTo>
                    <a:pt x="136112" y="2678088"/>
                  </a:lnTo>
                  <a:lnTo>
                    <a:pt x="139791" y="2636396"/>
                  </a:lnTo>
                  <a:lnTo>
                    <a:pt x="144696" y="2594705"/>
                  </a:lnTo>
                  <a:lnTo>
                    <a:pt x="150827" y="2553012"/>
                  </a:lnTo>
                  <a:lnTo>
                    <a:pt x="155732" y="2511321"/>
                  </a:lnTo>
                  <a:lnTo>
                    <a:pt x="158185" y="2469629"/>
                  </a:lnTo>
                  <a:lnTo>
                    <a:pt x="158185" y="2429163"/>
                  </a:lnTo>
                  <a:lnTo>
                    <a:pt x="153281" y="2391151"/>
                  </a:lnTo>
                  <a:lnTo>
                    <a:pt x="143470" y="2353137"/>
                  </a:lnTo>
                  <a:lnTo>
                    <a:pt x="128755" y="2317576"/>
                  </a:lnTo>
                  <a:lnTo>
                    <a:pt x="110362" y="2280789"/>
                  </a:lnTo>
                  <a:lnTo>
                    <a:pt x="89515" y="2244004"/>
                  </a:lnTo>
                  <a:lnTo>
                    <a:pt x="67444" y="2207216"/>
                  </a:lnTo>
                  <a:lnTo>
                    <a:pt x="46598" y="2171654"/>
                  </a:lnTo>
                  <a:lnTo>
                    <a:pt x="28203" y="2133642"/>
                  </a:lnTo>
                  <a:lnTo>
                    <a:pt x="13490" y="2096855"/>
                  </a:lnTo>
                  <a:lnTo>
                    <a:pt x="3680" y="2058841"/>
                  </a:lnTo>
                  <a:lnTo>
                    <a:pt x="0" y="2019602"/>
                  </a:lnTo>
                  <a:lnTo>
                    <a:pt x="3680" y="1980363"/>
                  </a:lnTo>
                  <a:lnTo>
                    <a:pt x="13490" y="1942350"/>
                  </a:lnTo>
                  <a:lnTo>
                    <a:pt x="28203" y="1905563"/>
                  </a:lnTo>
                  <a:lnTo>
                    <a:pt x="46598" y="1867550"/>
                  </a:lnTo>
                  <a:lnTo>
                    <a:pt x="67444" y="1831989"/>
                  </a:lnTo>
                  <a:lnTo>
                    <a:pt x="89515" y="1795203"/>
                  </a:lnTo>
                  <a:lnTo>
                    <a:pt x="110362" y="1758415"/>
                  </a:lnTo>
                  <a:lnTo>
                    <a:pt x="128755" y="1721629"/>
                  </a:lnTo>
                  <a:lnTo>
                    <a:pt x="143470" y="1686067"/>
                  </a:lnTo>
                  <a:lnTo>
                    <a:pt x="153281" y="1648054"/>
                  </a:lnTo>
                  <a:lnTo>
                    <a:pt x="158185" y="1610042"/>
                  </a:lnTo>
                  <a:lnTo>
                    <a:pt x="158185" y="1569576"/>
                  </a:lnTo>
                  <a:lnTo>
                    <a:pt x="155732" y="1527883"/>
                  </a:lnTo>
                  <a:lnTo>
                    <a:pt x="150827" y="1486192"/>
                  </a:lnTo>
                  <a:lnTo>
                    <a:pt x="144696" y="1444499"/>
                  </a:lnTo>
                  <a:lnTo>
                    <a:pt x="139791" y="1402808"/>
                  </a:lnTo>
                  <a:lnTo>
                    <a:pt x="136112" y="1361117"/>
                  </a:lnTo>
                  <a:lnTo>
                    <a:pt x="137339" y="1321877"/>
                  </a:lnTo>
                  <a:lnTo>
                    <a:pt x="142244" y="1283864"/>
                  </a:lnTo>
                  <a:lnTo>
                    <a:pt x="153281" y="1247077"/>
                  </a:lnTo>
                  <a:lnTo>
                    <a:pt x="169221" y="1216422"/>
                  </a:lnTo>
                  <a:lnTo>
                    <a:pt x="190066" y="1186992"/>
                  </a:lnTo>
                  <a:lnTo>
                    <a:pt x="214591" y="1161241"/>
                  </a:lnTo>
                  <a:lnTo>
                    <a:pt x="242794" y="1135491"/>
                  </a:lnTo>
                  <a:lnTo>
                    <a:pt x="272224" y="1112191"/>
                  </a:lnTo>
                  <a:lnTo>
                    <a:pt x="302880" y="1088893"/>
                  </a:lnTo>
                  <a:lnTo>
                    <a:pt x="333535" y="1065594"/>
                  </a:lnTo>
                  <a:lnTo>
                    <a:pt x="364192" y="1042296"/>
                  </a:lnTo>
                  <a:lnTo>
                    <a:pt x="392395" y="1017772"/>
                  </a:lnTo>
                  <a:lnTo>
                    <a:pt x="416921" y="989569"/>
                  </a:lnTo>
                  <a:lnTo>
                    <a:pt x="438991" y="962591"/>
                  </a:lnTo>
                  <a:lnTo>
                    <a:pt x="456159" y="931936"/>
                  </a:lnTo>
                  <a:lnTo>
                    <a:pt x="470874" y="898828"/>
                  </a:lnTo>
                  <a:lnTo>
                    <a:pt x="483136" y="863267"/>
                  </a:lnTo>
                  <a:lnTo>
                    <a:pt x="494172" y="826479"/>
                  </a:lnTo>
                  <a:lnTo>
                    <a:pt x="503983" y="789692"/>
                  </a:lnTo>
                  <a:lnTo>
                    <a:pt x="513793" y="751680"/>
                  </a:lnTo>
                  <a:lnTo>
                    <a:pt x="524829" y="716119"/>
                  </a:lnTo>
                  <a:lnTo>
                    <a:pt x="537091" y="680557"/>
                  </a:lnTo>
                  <a:lnTo>
                    <a:pt x="551806" y="647450"/>
                  </a:lnTo>
                  <a:lnTo>
                    <a:pt x="570199" y="618021"/>
                  </a:lnTo>
                  <a:lnTo>
                    <a:pt x="592270" y="591044"/>
                  </a:lnTo>
                  <a:lnTo>
                    <a:pt x="619248" y="568971"/>
                  </a:lnTo>
                  <a:lnTo>
                    <a:pt x="648679" y="550578"/>
                  </a:lnTo>
                  <a:lnTo>
                    <a:pt x="681785" y="535863"/>
                  </a:lnTo>
                  <a:lnTo>
                    <a:pt x="717347" y="523601"/>
                  </a:lnTo>
                  <a:lnTo>
                    <a:pt x="752908" y="512565"/>
                  </a:lnTo>
                  <a:lnTo>
                    <a:pt x="790921" y="502755"/>
                  </a:lnTo>
                  <a:lnTo>
                    <a:pt x="827707" y="492944"/>
                  </a:lnTo>
                  <a:lnTo>
                    <a:pt x="864495" y="481908"/>
                  </a:lnTo>
                  <a:lnTo>
                    <a:pt x="900055" y="469646"/>
                  </a:lnTo>
                  <a:lnTo>
                    <a:pt x="933163" y="454931"/>
                  </a:lnTo>
                  <a:lnTo>
                    <a:pt x="963819" y="437765"/>
                  </a:lnTo>
                  <a:lnTo>
                    <a:pt x="990796" y="415693"/>
                  </a:lnTo>
                  <a:lnTo>
                    <a:pt x="1019000" y="391167"/>
                  </a:lnTo>
                  <a:lnTo>
                    <a:pt x="1043525" y="362964"/>
                  </a:lnTo>
                  <a:lnTo>
                    <a:pt x="1066823" y="333535"/>
                  </a:lnTo>
                  <a:lnTo>
                    <a:pt x="1090122" y="302879"/>
                  </a:lnTo>
                  <a:lnTo>
                    <a:pt x="1113420" y="272223"/>
                  </a:lnTo>
                  <a:lnTo>
                    <a:pt x="1136718" y="242793"/>
                  </a:lnTo>
                  <a:lnTo>
                    <a:pt x="1162470" y="214590"/>
                  </a:lnTo>
                  <a:lnTo>
                    <a:pt x="1188220" y="190066"/>
                  </a:lnTo>
                  <a:lnTo>
                    <a:pt x="1217650" y="169220"/>
                  </a:lnTo>
                  <a:lnTo>
                    <a:pt x="1248306" y="153279"/>
                  </a:lnTo>
                  <a:lnTo>
                    <a:pt x="1285093" y="142243"/>
                  </a:lnTo>
                  <a:lnTo>
                    <a:pt x="1323107" y="137338"/>
                  </a:lnTo>
                  <a:lnTo>
                    <a:pt x="1362345" y="136111"/>
                  </a:lnTo>
                  <a:lnTo>
                    <a:pt x="1404036" y="139791"/>
                  </a:lnTo>
                  <a:lnTo>
                    <a:pt x="1445729" y="144696"/>
                  </a:lnTo>
                  <a:lnTo>
                    <a:pt x="1487421" y="150827"/>
                  </a:lnTo>
                  <a:lnTo>
                    <a:pt x="1529113" y="155732"/>
                  </a:lnTo>
                  <a:lnTo>
                    <a:pt x="1570804" y="158184"/>
                  </a:lnTo>
                  <a:lnTo>
                    <a:pt x="1611271" y="158184"/>
                  </a:lnTo>
                  <a:lnTo>
                    <a:pt x="1649285" y="153279"/>
                  </a:lnTo>
                  <a:lnTo>
                    <a:pt x="1687298" y="143469"/>
                  </a:lnTo>
                  <a:lnTo>
                    <a:pt x="1724085" y="128755"/>
                  </a:lnTo>
                  <a:lnTo>
                    <a:pt x="1760871" y="109134"/>
                  </a:lnTo>
                  <a:lnTo>
                    <a:pt x="1797658" y="89515"/>
                  </a:lnTo>
                  <a:lnTo>
                    <a:pt x="1834445" y="67443"/>
                  </a:lnTo>
                  <a:lnTo>
                    <a:pt x="1870007" y="46597"/>
                  </a:lnTo>
                  <a:lnTo>
                    <a:pt x="1908020" y="28203"/>
                  </a:lnTo>
                  <a:lnTo>
                    <a:pt x="1944806" y="13488"/>
                  </a:lnTo>
                  <a:lnTo>
                    <a:pt x="1982820" y="367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31" name="Freeform: Shape 30">
              <a:extLst>
                <a:ext uri="{FF2B5EF4-FFF2-40B4-BE49-F238E27FC236}">
                  <a16:creationId xmlns:a16="http://schemas.microsoft.com/office/drawing/2014/main" id="{4C2C01E1-D319-482D-ACDE-2C00980C8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018359" y="3890298"/>
              <a:ext cx="3173643" cy="2967700"/>
            </a:xfrm>
            <a:custGeom>
              <a:avLst/>
              <a:gdLst>
                <a:gd name="connsiteX0" fmla="*/ 1885720 w 3173643"/>
                <a:gd name="connsiteY0" fmla="*/ 0 h 2967700"/>
                <a:gd name="connsiteX1" fmla="*/ 1922313 w 3173643"/>
                <a:gd name="connsiteY1" fmla="*/ 3430 h 2967700"/>
                <a:gd name="connsiteX2" fmla="*/ 1957763 w 3173643"/>
                <a:gd name="connsiteY2" fmla="*/ 12579 h 2967700"/>
                <a:gd name="connsiteX3" fmla="*/ 1992070 w 3173643"/>
                <a:gd name="connsiteY3" fmla="*/ 26302 h 2967700"/>
                <a:gd name="connsiteX4" fmla="*/ 2027519 w 3173643"/>
                <a:gd name="connsiteY4" fmla="*/ 43455 h 2967700"/>
                <a:gd name="connsiteX5" fmla="*/ 2060683 w 3173643"/>
                <a:gd name="connsiteY5" fmla="*/ 62896 h 2967700"/>
                <a:gd name="connsiteX6" fmla="*/ 2094991 w 3173643"/>
                <a:gd name="connsiteY6" fmla="*/ 83480 h 2967700"/>
                <a:gd name="connsiteX7" fmla="*/ 2129297 w 3173643"/>
                <a:gd name="connsiteY7" fmla="*/ 101777 h 2967700"/>
                <a:gd name="connsiteX8" fmla="*/ 2163602 w 3173643"/>
                <a:gd name="connsiteY8" fmla="*/ 120075 h 2967700"/>
                <a:gd name="connsiteX9" fmla="*/ 2196766 w 3173643"/>
                <a:gd name="connsiteY9" fmla="*/ 133797 h 2967700"/>
                <a:gd name="connsiteX10" fmla="*/ 2233360 w 3173643"/>
                <a:gd name="connsiteY10" fmla="*/ 142945 h 2967700"/>
                <a:gd name="connsiteX11" fmla="*/ 2268809 w 3173643"/>
                <a:gd name="connsiteY11" fmla="*/ 147520 h 2967700"/>
                <a:gd name="connsiteX12" fmla="*/ 2306546 w 3173643"/>
                <a:gd name="connsiteY12" fmla="*/ 147520 h 2967700"/>
                <a:gd name="connsiteX13" fmla="*/ 2345428 w 3173643"/>
                <a:gd name="connsiteY13" fmla="*/ 145233 h 2967700"/>
                <a:gd name="connsiteX14" fmla="*/ 2384308 w 3173643"/>
                <a:gd name="connsiteY14" fmla="*/ 140659 h 2967700"/>
                <a:gd name="connsiteX15" fmla="*/ 2423190 w 3173643"/>
                <a:gd name="connsiteY15" fmla="*/ 134941 h 2967700"/>
                <a:gd name="connsiteX16" fmla="*/ 2462070 w 3173643"/>
                <a:gd name="connsiteY16" fmla="*/ 130367 h 2967700"/>
                <a:gd name="connsiteX17" fmla="*/ 2500951 w 3173643"/>
                <a:gd name="connsiteY17" fmla="*/ 126936 h 2967700"/>
                <a:gd name="connsiteX18" fmla="*/ 2537544 w 3173643"/>
                <a:gd name="connsiteY18" fmla="*/ 128079 h 2967700"/>
                <a:gd name="connsiteX19" fmla="*/ 2572995 w 3173643"/>
                <a:gd name="connsiteY19" fmla="*/ 132653 h 2967700"/>
                <a:gd name="connsiteX20" fmla="*/ 2607301 w 3173643"/>
                <a:gd name="connsiteY20" fmla="*/ 142945 h 2967700"/>
                <a:gd name="connsiteX21" fmla="*/ 2635891 w 3173643"/>
                <a:gd name="connsiteY21" fmla="*/ 157812 h 2967700"/>
                <a:gd name="connsiteX22" fmla="*/ 2663335 w 3173643"/>
                <a:gd name="connsiteY22" fmla="*/ 177253 h 2967700"/>
                <a:gd name="connsiteX23" fmla="*/ 2687350 w 3173643"/>
                <a:gd name="connsiteY23" fmla="*/ 200124 h 2967700"/>
                <a:gd name="connsiteX24" fmla="*/ 2711365 w 3173643"/>
                <a:gd name="connsiteY24" fmla="*/ 226426 h 2967700"/>
                <a:gd name="connsiteX25" fmla="*/ 2733093 w 3173643"/>
                <a:gd name="connsiteY25" fmla="*/ 253871 h 2967700"/>
                <a:gd name="connsiteX26" fmla="*/ 2754820 w 3173643"/>
                <a:gd name="connsiteY26" fmla="*/ 282461 h 2967700"/>
                <a:gd name="connsiteX27" fmla="*/ 2776547 w 3173643"/>
                <a:gd name="connsiteY27" fmla="*/ 311049 h 2967700"/>
                <a:gd name="connsiteX28" fmla="*/ 2798275 w 3173643"/>
                <a:gd name="connsiteY28" fmla="*/ 338495 h 2967700"/>
                <a:gd name="connsiteX29" fmla="*/ 2821146 w 3173643"/>
                <a:gd name="connsiteY29" fmla="*/ 364797 h 2967700"/>
                <a:gd name="connsiteX30" fmla="*/ 2847448 w 3173643"/>
                <a:gd name="connsiteY30" fmla="*/ 387669 h 2967700"/>
                <a:gd name="connsiteX31" fmla="*/ 2872607 w 3173643"/>
                <a:gd name="connsiteY31" fmla="*/ 408253 h 2967700"/>
                <a:gd name="connsiteX32" fmla="*/ 2901195 w 3173643"/>
                <a:gd name="connsiteY32" fmla="*/ 424261 h 2967700"/>
                <a:gd name="connsiteX33" fmla="*/ 2932071 w 3173643"/>
                <a:gd name="connsiteY33" fmla="*/ 437985 h 2967700"/>
                <a:gd name="connsiteX34" fmla="*/ 2965233 w 3173643"/>
                <a:gd name="connsiteY34" fmla="*/ 449420 h 2967700"/>
                <a:gd name="connsiteX35" fmla="*/ 2999539 w 3173643"/>
                <a:gd name="connsiteY35" fmla="*/ 459712 h 2967700"/>
                <a:gd name="connsiteX36" fmla="*/ 3033847 w 3173643"/>
                <a:gd name="connsiteY36" fmla="*/ 468861 h 2967700"/>
                <a:gd name="connsiteX37" fmla="*/ 3069297 w 3173643"/>
                <a:gd name="connsiteY37" fmla="*/ 478010 h 2967700"/>
                <a:gd name="connsiteX38" fmla="*/ 3102460 w 3173643"/>
                <a:gd name="connsiteY38" fmla="*/ 488302 h 2967700"/>
                <a:gd name="connsiteX39" fmla="*/ 3135622 w 3173643"/>
                <a:gd name="connsiteY39" fmla="*/ 499737 h 2967700"/>
                <a:gd name="connsiteX40" fmla="*/ 3166499 w 3173643"/>
                <a:gd name="connsiteY40" fmla="*/ 513461 h 2967700"/>
                <a:gd name="connsiteX41" fmla="*/ 3173643 w 3173643"/>
                <a:gd name="connsiteY41" fmla="*/ 517926 h 2967700"/>
                <a:gd name="connsiteX42" fmla="*/ 3173643 w 3173643"/>
                <a:gd name="connsiteY42" fmla="*/ 2967700 h 2967700"/>
                <a:gd name="connsiteX43" fmla="*/ 452321 w 3173643"/>
                <a:gd name="connsiteY43" fmla="*/ 2967700 h 2967700"/>
                <a:gd name="connsiteX44" fmla="*/ 450560 w 3173643"/>
                <a:gd name="connsiteY44" fmla="*/ 2961831 h 2967700"/>
                <a:gd name="connsiteX45" fmla="*/ 439125 w 3173643"/>
                <a:gd name="connsiteY45" fmla="*/ 2928666 h 2967700"/>
                <a:gd name="connsiteX46" fmla="*/ 425402 w 3173643"/>
                <a:gd name="connsiteY46" fmla="*/ 2897790 h 2967700"/>
                <a:gd name="connsiteX47" fmla="*/ 409392 w 3173643"/>
                <a:gd name="connsiteY47" fmla="*/ 2869201 h 2967700"/>
                <a:gd name="connsiteX48" fmla="*/ 388809 w 3173643"/>
                <a:gd name="connsiteY48" fmla="*/ 2844043 h 2967700"/>
                <a:gd name="connsiteX49" fmla="*/ 365937 w 3173643"/>
                <a:gd name="connsiteY49" fmla="*/ 2817741 h 2967700"/>
                <a:gd name="connsiteX50" fmla="*/ 339636 w 3173643"/>
                <a:gd name="connsiteY50" fmla="*/ 2794870 h 2967700"/>
                <a:gd name="connsiteX51" fmla="*/ 311046 w 3173643"/>
                <a:gd name="connsiteY51" fmla="*/ 2773142 h 2967700"/>
                <a:gd name="connsiteX52" fmla="*/ 282458 w 3173643"/>
                <a:gd name="connsiteY52" fmla="*/ 2751415 h 2967700"/>
                <a:gd name="connsiteX53" fmla="*/ 253870 w 3173643"/>
                <a:gd name="connsiteY53" fmla="*/ 2729687 h 2967700"/>
                <a:gd name="connsiteX54" fmla="*/ 226423 w 3173643"/>
                <a:gd name="connsiteY54" fmla="*/ 2707959 h 2967700"/>
                <a:gd name="connsiteX55" fmla="*/ 200122 w 3173643"/>
                <a:gd name="connsiteY55" fmla="*/ 2683944 h 2967700"/>
                <a:gd name="connsiteX56" fmla="*/ 177251 w 3173643"/>
                <a:gd name="connsiteY56" fmla="*/ 2659930 h 2967700"/>
                <a:gd name="connsiteX57" fmla="*/ 157812 w 3173643"/>
                <a:gd name="connsiteY57" fmla="*/ 2632484 h 2967700"/>
                <a:gd name="connsiteX58" fmla="*/ 142945 w 3173643"/>
                <a:gd name="connsiteY58" fmla="*/ 2603895 h 2967700"/>
                <a:gd name="connsiteX59" fmla="*/ 132653 w 3173643"/>
                <a:gd name="connsiteY59" fmla="*/ 2569589 h 2967700"/>
                <a:gd name="connsiteX60" fmla="*/ 128079 w 3173643"/>
                <a:gd name="connsiteY60" fmla="*/ 2534138 h 2967700"/>
                <a:gd name="connsiteX61" fmla="*/ 126934 w 3173643"/>
                <a:gd name="connsiteY61" fmla="*/ 2497543 h 2967700"/>
                <a:gd name="connsiteX62" fmla="*/ 130365 w 3173643"/>
                <a:gd name="connsiteY62" fmla="*/ 2458662 h 2967700"/>
                <a:gd name="connsiteX63" fmla="*/ 134940 w 3173643"/>
                <a:gd name="connsiteY63" fmla="*/ 2419782 h 2967700"/>
                <a:gd name="connsiteX64" fmla="*/ 140657 w 3173643"/>
                <a:gd name="connsiteY64" fmla="*/ 2380900 h 2967700"/>
                <a:gd name="connsiteX65" fmla="*/ 145232 w 3173643"/>
                <a:gd name="connsiteY65" fmla="*/ 2342019 h 2967700"/>
                <a:gd name="connsiteX66" fmla="*/ 147519 w 3173643"/>
                <a:gd name="connsiteY66" fmla="*/ 2303138 h 2967700"/>
                <a:gd name="connsiteX67" fmla="*/ 147519 w 3173643"/>
                <a:gd name="connsiteY67" fmla="*/ 2265400 h 2967700"/>
                <a:gd name="connsiteX68" fmla="*/ 142945 w 3173643"/>
                <a:gd name="connsiteY68" fmla="*/ 2229950 h 2967700"/>
                <a:gd name="connsiteX69" fmla="*/ 133796 w 3173643"/>
                <a:gd name="connsiteY69" fmla="*/ 2194499 h 2967700"/>
                <a:gd name="connsiteX70" fmla="*/ 120073 w 3173643"/>
                <a:gd name="connsiteY70" fmla="*/ 2161335 h 2967700"/>
                <a:gd name="connsiteX71" fmla="*/ 102920 w 3173643"/>
                <a:gd name="connsiteY71" fmla="*/ 2127029 h 2967700"/>
                <a:gd name="connsiteX72" fmla="*/ 83479 w 3173643"/>
                <a:gd name="connsiteY72" fmla="*/ 2092723 h 2967700"/>
                <a:gd name="connsiteX73" fmla="*/ 62897 w 3173643"/>
                <a:gd name="connsiteY73" fmla="*/ 2058415 h 2967700"/>
                <a:gd name="connsiteX74" fmla="*/ 43456 w 3173643"/>
                <a:gd name="connsiteY74" fmla="*/ 2025251 h 2967700"/>
                <a:gd name="connsiteX75" fmla="*/ 26302 w 3173643"/>
                <a:gd name="connsiteY75" fmla="*/ 1989801 h 2967700"/>
                <a:gd name="connsiteX76" fmla="*/ 12580 w 3173643"/>
                <a:gd name="connsiteY76" fmla="*/ 1955494 h 2967700"/>
                <a:gd name="connsiteX77" fmla="*/ 3431 w 3173643"/>
                <a:gd name="connsiteY77" fmla="*/ 1920043 h 2967700"/>
                <a:gd name="connsiteX78" fmla="*/ 0 w 3173643"/>
                <a:gd name="connsiteY78" fmla="*/ 1883449 h 2967700"/>
                <a:gd name="connsiteX79" fmla="*/ 3431 w 3173643"/>
                <a:gd name="connsiteY79" fmla="*/ 1846856 h 2967700"/>
                <a:gd name="connsiteX80" fmla="*/ 12580 w 3173643"/>
                <a:gd name="connsiteY80" fmla="*/ 1811405 h 2967700"/>
                <a:gd name="connsiteX81" fmla="*/ 26302 w 3173643"/>
                <a:gd name="connsiteY81" fmla="*/ 1777098 h 2967700"/>
                <a:gd name="connsiteX82" fmla="*/ 43456 w 3173643"/>
                <a:gd name="connsiteY82" fmla="*/ 1741648 h 2967700"/>
                <a:gd name="connsiteX83" fmla="*/ 62897 w 3173643"/>
                <a:gd name="connsiteY83" fmla="*/ 1708484 h 2967700"/>
                <a:gd name="connsiteX84" fmla="*/ 83479 w 3173643"/>
                <a:gd name="connsiteY84" fmla="*/ 1674178 h 2967700"/>
                <a:gd name="connsiteX85" fmla="*/ 102920 w 3173643"/>
                <a:gd name="connsiteY85" fmla="*/ 1639870 h 2967700"/>
                <a:gd name="connsiteX86" fmla="*/ 120073 w 3173643"/>
                <a:gd name="connsiteY86" fmla="*/ 1605564 h 2967700"/>
                <a:gd name="connsiteX87" fmla="*/ 133796 w 3173643"/>
                <a:gd name="connsiteY87" fmla="*/ 1572400 h 2967700"/>
                <a:gd name="connsiteX88" fmla="*/ 142945 w 3173643"/>
                <a:gd name="connsiteY88" fmla="*/ 1536949 h 2967700"/>
                <a:gd name="connsiteX89" fmla="*/ 147519 w 3173643"/>
                <a:gd name="connsiteY89" fmla="*/ 1501500 h 2967700"/>
                <a:gd name="connsiteX90" fmla="*/ 147519 w 3173643"/>
                <a:gd name="connsiteY90" fmla="*/ 1463762 h 2967700"/>
                <a:gd name="connsiteX91" fmla="*/ 145232 w 3173643"/>
                <a:gd name="connsiteY91" fmla="*/ 1424880 h 2967700"/>
                <a:gd name="connsiteX92" fmla="*/ 140657 w 3173643"/>
                <a:gd name="connsiteY92" fmla="*/ 1386000 h 2967700"/>
                <a:gd name="connsiteX93" fmla="*/ 134940 w 3173643"/>
                <a:gd name="connsiteY93" fmla="*/ 1347118 h 2967700"/>
                <a:gd name="connsiteX94" fmla="*/ 130365 w 3173643"/>
                <a:gd name="connsiteY94" fmla="*/ 1308237 h 2967700"/>
                <a:gd name="connsiteX95" fmla="*/ 126934 w 3173643"/>
                <a:gd name="connsiteY95" fmla="*/ 1269356 h 2967700"/>
                <a:gd name="connsiteX96" fmla="*/ 128079 w 3173643"/>
                <a:gd name="connsiteY96" fmla="*/ 1232762 h 2967700"/>
                <a:gd name="connsiteX97" fmla="*/ 132653 w 3173643"/>
                <a:gd name="connsiteY97" fmla="*/ 1197312 h 2967700"/>
                <a:gd name="connsiteX98" fmla="*/ 142945 w 3173643"/>
                <a:gd name="connsiteY98" fmla="*/ 1163004 h 2967700"/>
                <a:gd name="connsiteX99" fmla="*/ 157812 w 3173643"/>
                <a:gd name="connsiteY99" fmla="*/ 1134416 h 2967700"/>
                <a:gd name="connsiteX100" fmla="*/ 177251 w 3173643"/>
                <a:gd name="connsiteY100" fmla="*/ 1106970 h 2967700"/>
                <a:gd name="connsiteX101" fmla="*/ 200122 w 3173643"/>
                <a:gd name="connsiteY101" fmla="*/ 1082955 h 2967700"/>
                <a:gd name="connsiteX102" fmla="*/ 226423 w 3173643"/>
                <a:gd name="connsiteY102" fmla="*/ 1058941 h 2967700"/>
                <a:gd name="connsiteX103" fmla="*/ 253870 w 3173643"/>
                <a:gd name="connsiteY103" fmla="*/ 1037212 h 2967700"/>
                <a:gd name="connsiteX104" fmla="*/ 282458 w 3173643"/>
                <a:gd name="connsiteY104" fmla="*/ 1015484 h 2967700"/>
                <a:gd name="connsiteX105" fmla="*/ 311046 w 3173643"/>
                <a:gd name="connsiteY105" fmla="*/ 993757 h 2967700"/>
                <a:gd name="connsiteX106" fmla="*/ 339636 w 3173643"/>
                <a:gd name="connsiteY106" fmla="*/ 972029 h 2967700"/>
                <a:gd name="connsiteX107" fmla="*/ 365937 w 3173643"/>
                <a:gd name="connsiteY107" fmla="*/ 949159 h 2967700"/>
                <a:gd name="connsiteX108" fmla="*/ 388809 w 3173643"/>
                <a:gd name="connsiteY108" fmla="*/ 922857 h 2967700"/>
                <a:gd name="connsiteX109" fmla="*/ 409392 w 3173643"/>
                <a:gd name="connsiteY109" fmla="*/ 897698 h 2967700"/>
                <a:gd name="connsiteX110" fmla="*/ 425402 w 3173643"/>
                <a:gd name="connsiteY110" fmla="*/ 869109 h 2967700"/>
                <a:gd name="connsiteX111" fmla="*/ 439125 w 3173643"/>
                <a:gd name="connsiteY111" fmla="*/ 838233 h 2967700"/>
                <a:gd name="connsiteX112" fmla="*/ 450560 w 3173643"/>
                <a:gd name="connsiteY112" fmla="*/ 805069 h 2967700"/>
                <a:gd name="connsiteX113" fmla="*/ 460852 w 3173643"/>
                <a:gd name="connsiteY113" fmla="*/ 770761 h 2967700"/>
                <a:gd name="connsiteX114" fmla="*/ 470001 w 3173643"/>
                <a:gd name="connsiteY114" fmla="*/ 736455 h 2967700"/>
                <a:gd name="connsiteX115" fmla="*/ 479150 w 3173643"/>
                <a:gd name="connsiteY115" fmla="*/ 701004 h 2967700"/>
                <a:gd name="connsiteX116" fmla="*/ 489442 w 3173643"/>
                <a:gd name="connsiteY116" fmla="*/ 667841 h 2967700"/>
                <a:gd name="connsiteX117" fmla="*/ 500877 w 3173643"/>
                <a:gd name="connsiteY117" fmla="*/ 634677 h 2967700"/>
                <a:gd name="connsiteX118" fmla="*/ 514600 w 3173643"/>
                <a:gd name="connsiteY118" fmla="*/ 603802 h 2967700"/>
                <a:gd name="connsiteX119" fmla="*/ 531753 w 3173643"/>
                <a:gd name="connsiteY119" fmla="*/ 576357 h 2967700"/>
                <a:gd name="connsiteX120" fmla="*/ 552336 w 3173643"/>
                <a:gd name="connsiteY120" fmla="*/ 551198 h 2967700"/>
                <a:gd name="connsiteX121" fmla="*/ 577494 w 3173643"/>
                <a:gd name="connsiteY121" fmla="*/ 530614 h 2967700"/>
                <a:gd name="connsiteX122" fmla="*/ 604941 w 3173643"/>
                <a:gd name="connsiteY122" fmla="*/ 513461 h 2967700"/>
                <a:gd name="connsiteX123" fmla="*/ 635815 w 3173643"/>
                <a:gd name="connsiteY123" fmla="*/ 499737 h 2967700"/>
                <a:gd name="connsiteX124" fmla="*/ 668979 w 3173643"/>
                <a:gd name="connsiteY124" fmla="*/ 488302 h 2967700"/>
                <a:gd name="connsiteX125" fmla="*/ 702142 w 3173643"/>
                <a:gd name="connsiteY125" fmla="*/ 478010 h 2967700"/>
                <a:gd name="connsiteX126" fmla="*/ 737592 w 3173643"/>
                <a:gd name="connsiteY126" fmla="*/ 468861 h 2967700"/>
                <a:gd name="connsiteX127" fmla="*/ 771898 w 3173643"/>
                <a:gd name="connsiteY127" fmla="*/ 459712 h 2967700"/>
                <a:gd name="connsiteX128" fmla="*/ 806205 w 3173643"/>
                <a:gd name="connsiteY128" fmla="*/ 449420 h 2967700"/>
                <a:gd name="connsiteX129" fmla="*/ 839368 w 3173643"/>
                <a:gd name="connsiteY129" fmla="*/ 437985 h 2967700"/>
                <a:gd name="connsiteX130" fmla="*/ 870244 w 3173643"/>
                <a:gd name="connsiteY130" fmla="*/ 424261 h 2967700"/>
                <a:gd name="connsiteX131" fmla="*/ 898833 w 3173643"/>
                <a:gd name="connsiteY131" fmla="*/ 408253 h 2967700"/>
                <a:gd name="connsiteX132" fmla="*/ 923991 w 3173643"/>
                <a:gd name="connsiteY132" fmla="*/ 387669 h 2967700"/>
                <a:gd name="connsiteX133" fmla="*/ 950293 w 3173643"/>
                <a:gd name="connsiteY133" fmla="*/ 364797 h 2967700"/>
                <a:gd name="connsiteX134" fmla="*/ 973165 w 3173643"/>
                <a:gd name="connsiteY134" fmla="*/ 338495 h 2967700"/>
                <a:gd name="connsiteX135" fmla="*/ 994892 w 3173643"/>
                <a:gd name="connsiteY135" fmla="*/ 311049 h 2967700"/>
                <a:gd name="connsiteX136" fmla="*/ 1016619 w 3173643"/>
                <a:gd name="connsiteY136" fmla="*/ 282461 h 2967700"/>
                <a:gd name="connsiteX137" fmla="*/ 1038347 w 3173643"/>
                <a:gd name="connsiteY137" fmla="*/ 253871 h 2967700"/>
                <a:gd name="connsiteX138" fmla="*/ 1060074 w 3173643"/>
                <a:gd name="connsiteY138" fmla="*/ 226426 h 2967700"/>
                <a:gd name="connsiteX139" fmla="*/ 1084089 w 3173643"/>
                <a:gd name="connsiteY139" fmla="*/ 200124 h 2967700"/>
                <a:gd name="connsiteX140" fmla="*/ 1108103 w 3173643"/>
                <a:gd name="connsiteY140" fmla="*/ 177253 h 2967700"/>
                <a:gd name="connsiteX141" fmla="*/ 1135549 w 3173643"/>
                <a:gd name="connsiteY141" fmla="*/ 157812 h 2967700"/>
                <a:gd name="connsiteX142" fmla="*/ 1164137 w 3173643"/>
                <a:gd name="connsiteY142" fmla="*/ 142945 h 2967700"/>
                <a:gd name="connsiteX143" fmla="*/ 1198445 w 3173643"/>
                <a:gd name="connsiteY143" fmla="*/ 132653 h 2967700"/>
                <a:gd name="connsiteX144" fmla="*/ 1233895 w 3173643"/>
                <a:gd name="connsiteY144" fmla="*/ 128079 h 2967700"/>
                <a:gd name="connsiteX145" fmla="*/ 1270487 w 3173643"/>
                <a:gd name="connsiteY145" fmla="*/ 126936 h 2967700"/>
                <a:gd name="connsiteX146" fmla="*/ 1309368 w 3173643"/>
                <a:gd name="connsiteY146" fmla="*/ 130367 h 2967700"/>
                <a:gd name="connsiteX147" fmla="*/ 1348249 w 3173643"/>
                <a:gd name="connsiteY147" fmla="*/ 134941 h 2967700"/>
                <a:gd name="connsiteX148" fmla="*/ 1387131 w 3173643"/>
                <a:gd name="connsiteY148" fmla="*/ 140659 h 2967700"/>
                <a:gd name="connsiteX149" fmla="*/ 1426011 w 3173643"/>
                <a:gd name="connsiteY149" fmla="*/ 145233 h 2967700"/>
                <a:gd name="connsiteX150" fmla="*/ 1464891 w 3173643"/>
                <a:gd name="connsiteY150" fmla="*/ 147520 h 2967700"/>
                <a:gd name="connsiteX151" fmla="*/ 1502630 w 3173643"/>
                <a:gd name="connsiteY151" fmla="*/ 147520 h 2967700"/>
                <a:gd name="connsiteX152" fmla="*/ 1538080 w 3173643"/>
                <a:gd name="connsiteY152" fmla="*/ 142945 h 2967700"/>
                <a:gd name="connsiteX153" fmla="*/ 1573531 w 3173643"/>
                <a:gd name="connsiteY153" fmla="*/ 133797 h 2967700"/>
                <a:gd name="connsiteX154" fmla="*/ 1607837 w 3173643"/>
                <a:gd name="connsiteY154" fmla="*/ 120075 h 2967700"/>
                <a:gd name="connsiteX155" fmla="*/ 1642143 w 3173643"/>
                <a:gd name="connsiteY155" fmla="*/ 101777 h 2967700"/>
                <a:gd name="connsiteX156" fmla="*/ 1676450 w 3173643"/>
                <a:gd name="connsiteY156" fmla="*/ 83480 h 2967700"/>
                <a:gd name="connsiteX157" fmla="*/ 1710756 w 3173643"/>
                <a:gd name="connsiteY157" fmla="*/ 62896 h 2967700"/>
                <a:gd name="connsiteX158" fmla="*/ 1743919 w 3173643"/>
                <a:gd name="connsiteY158" fmla="*/ 43455 h 2967700"/>
                <a:gd name="connsiteX159" fmla="*/ 1779370 w 3173643"/>
                <a:gd name="connsiteY159" fmla="*/ 26302 h 2967700"/>
                <a:gd name="connsiteX160" fmla="*/ 1813676 w 3173643"/>
                <a:gd name="connsiteY160" fmla="*/ 12579 h 2967700"/>
                <a:gd name="connsiteX161" fmla="*/ 1849126 w 3173643"/>
                <a:gd name="connsiteY161" fmla="*/ 3430 h 296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173643" h="2967700">
                  <a:moveTo>
                    <a:pt x="1885720" y="0"/>
                  </a:moveTo>
                  <a:lnTo>
                    <a:pt x="1922313" y="3430"/>
                  </a:lnTo>
                  <a:lnTo>
                    <a:pt x="1957763" y="12579"/>
                  </a:lnTo>
                  <a:lnTo>
                    <a:pt x="1992070" y="26302"/>
                  </a:lnTo>
                  <a:lnTo>
                    <a:pt x="2027519" y="43455"/>
                  </a:lnTo>
                  <a:lnTo>
                    <a:pt x="2060683" y="62896"/>
                  </a:lnTo>
                  <a:lnTo>
                    <a:pt x="2094991" y="83480"/>
                  </a:lnTo>
                  <a:lnTo>
                    <a:pt x="2129297" y="101777"/>
                  </a:lnTo>
                  <a:lnTo>
                    <a:pt x="2163602" y="120075"/>
                  </a:lnTo>
                  <a:lnTo>
                    <a:pt x="2196766" y="133797"/>
                  </a:lnTo>
                  <a:lnTo>
                    <a:pt x="2233360" y="142945"/>
                  </a:lnTo>
                  <a:lnTo>
                    <a:pt x="2268809" y="147520"/>
                  </a:lnTo>
                  <a:lnTo>
                    <a:pt x="2306546" y="147520"/>
                  </a:lnTo>
                  <a:lnTo>
                    <a:pt x="2345428" y="145233"/>
                  </a:lnTo>
                  <a:lnTo>
                    <a:pt x="2384308" y="140659"/>
                  </a:lnTo>
                  <a:lnTo>
                    <a:pt x="2423190" y="134941"/>
                  </a:lnTo>
                  <a:lnTo>
                    <a:pt x="2462070" y="130367"/>
                  </a:lnTo>
                  <a:lnTo>
                    <a:pt x="2500951" y="126936"/>
                  </a:lnTo>
                  <a:lnTo>
                    <a:pt x="2537544" y="128079"/>
                  </a:lnTo>
                  <a:lnTo>
                    <a:pt x="2572995" y="132653"/>
                  </a:lnTo>
                  <a:lnTo>
                    <a:pt x="2607301" y="142945"/>
                  </a:lnTo>
                  <a:lnTo>
                    <a:pt x="2635891" y="157812"/>
                  </a:lnTo>
                  <a:lnTo>
                    <a:pt x="2663335" y="177253"/>
                  </a:lnTo>
                  <a:lnTo>
                    <a:pt x="2687350" y="200124"/>
                  </a:lnTo>
                  <a:lnTo>
                    <a:pt x="2711365" y="226426"/>
                  </a:lnTo>
                  <a:lnTo>
                    <a:pt x="2733093" y="253871"/>
                  </a:lnTo>
                  <a:lnTo>
                    <a:pt x="2754820" y="282461"/>
                  </a:lnTo>
                  <a:lnTo>
                    <a:pt x="2776547" y="311049"/>
                  </a:lnTo>
                  <a:lnTo>
                    <a:pt x="2798275" y="338495"/>
                  </a:lnTo>
                  <a:lnTo>
                    <a:pt x="2821146" y="364797"/>
                  </a:lnTo>
                  <a:lnTo>
                    <a:pt x="2847448" y="387669"/>
                  </a:lnTo>
                  <a:lnTo>
                    <a:pt x="2872607" y="408253"/>
                  </a:lnTo>
                  <a:lnTo>
                    <a:pt x="2901195" y="424261"/>
                  </a:lnTo>
                  <a:lnTo>
                    <a:pt x="2932071" y="437985"/>
                  </a:lnTo>
                  <a:lnTo>
                    <a:pt x="2965233" y="449420"/>
                  </a:lnTo>
                  <a:lnTo>
                    <a:pt x="2999539" y="459712"/>
                  </a:lnTo>
                  <a:lnTo>
                    <a:pt x="3033847" y="468861"/>
                  </a:lnTo>
                  <a:lnTo>
                    <a:pt x="3069297" y="478010"/>
                  </a:lnTo>
                  <a:lnTo>
                    <a:pt x="3102460" y="488302"/>
                  </a:lnTo>
                  <a:lnTo>
                    <a:pt x="3135622" y="499737"/>
                  </a:lnTo>
                  <a:lnTo>
                    <a:pt x="3166499" y="513461"/>
                  </a:lnTo>
                  <a:lnTo>
                    <a:pt x="3173643" y="517926"/>
                  </a:lnTo>
                  <a:lnTo>
                    <a:pt x="3173643" y="2967700"/>
                  </a:lnTo>
                  <a:lnTo>
                    <a:pt x="452321" y="2967700"/>
                  </a:lnTo>
                  <a:lnTo>
                    <a:pt x="450560" y="2961831"/>
                  </a:lnTo>
                  <a:lnTo>
                    <a:pt x="439125" y="2928666"/>
                  </a:lnTo>
                  <a:lnTo>
                    <a:pt x="425402" y="2897790"/>
                  </a:lnTo>
                  <a:lnTo>
                    <a:pt x="409392" y="2869201"/>
                  </a:lnTo>
                  <a:lnTo>
                    <a:pt x="388809" y="2844043"/>
                  </a:lnTo>
                  <a:lnTo>
                    <a:pt x="365937" y="2817741"/>
                  </a:lnTo>
                  <a:lnTo>
                    <a:pt x="339636" y="2794870"/>
                  </a:lnTo>
                  <a:lnTo>
                    <a:pt x="311046" y="2773142"/>
                  </a:lnTo>
                  <a:lnTo>
                    <a:pt x="282458" y="2751415"/>
                  </a:lnTo>
                  <a:lnTo>
                    <a:pt x="253870" y="2729687"/>
                  </a:lnTo>
                  <a:lnTo>
                    <a:pt x="226423" y="2707959"/>
                  </a:lnTo>
                  <a:lnTo>
                    <a:pt x="200122" y="2683944"/>
                  </a:lnTo>
                  <a:lnTo>
                    <a:pt x="177251" y="2659930"/>
                  </a:lnTo>
                  <a:lnTo>
                    <a:pt x="157812" y="2632484"/>
                  </a:lnTo>
                  <a:lnTo>
                    <a:pt x="142945" y="2603895"/>
                  </a:lnTo>
                  <a:lnTo>
                    <a:pt x="132653" y="2569589"/>
                  </a:lnTo>
                  <a:lnTo>
                    <a:pt x="128079" y="2534138"/>
                  </a:lnTo>
                  <a:lnTo>
                    <a:pt x="126934" y="2497543"/>
                  </a:lnTo>
                  <a:lnTo>
                    <a:pt x="130365" y="2458662"/>
                  </a:lnTo>
                  <a:lnTo>
                    <a:pt x="134940" y="2419782"/>
                  </a:lnTo>
                  <a:lnTo>
                    <a:pt x="140657" y="2380900"/>
                  </a:lnTo>
                  <a:lnTo>
                    <a:pt x="145232" y="2342019"/>
                  </a:lnTo>
                  <a:lnTo>
                    <a:pt x="147519" y="2303138"/>
                  </a:lnTo>
                  <a:lnTo>
                    <a:pt x="147519" y="2265400"/>
                  </a:lnTo>
                  <a:lnTo>
                    <a:pt x="142945" y="2229950"/>
                  </a:lnTo>
                  <a:lnTo>
                    <a:pt x="133796" y="2194499"/>
                  </a:lnTo>
                  <a:lnTo>
                    <a:pt x="120073" y="2161335"/>
                  </a:lnTo>
                  <a:lnTo>
                    <a:pt x="102920" y="2127029"/>
                  </a:lnTo>
                  <a:lnTo>
                    <a:pt x="83479" y="2092723"/>
                  </a:lnTo>
                  <a:lnTo>
                    <a:pt x="62897" y="2058415"/>
                  </a:lnTo>
                  <a:lnTo>
                    <a:pt x="43456" y="2025251"/>
                  </a:lnTo>
                  <a:lnTo>
                    <a:pt x="26302" y="1989801"/>
                  </a:lnTo>
                  <a:lnTo>
                    <a:pt x="12580" y="1955494"/>
                  </a:lnTo>
                  <a:lnTo>
                    <a:pt x="3431" y="1920043"/>
                  </a:lnTo>
                  <a:lnTo>
                    <a:pt x="0" y="1883449"/>
                  </a:lnTo>
                  <a:lnTo>
                    <a:pt x="3431" y="1846856"/>
                  </a:lnTo>
                  <a:lnTo>
                    <a:pt x="12580" y="1811405"/>
                  </a:lnTo>
                  <a:lnTo>
                    <a:pt x="26302" y="1777098"/>
                  </a:lnTo>
                  <a:lnTo>
                    <a:pt x="43456" y="1741648"/>
                  </a:lnTo>
                  <a:lnTo>
                    <a:pt x="62897" y="1708484"/>
                  </a:lnTo>
                  <a:lnTo>
                    <a:pt x="83479" y="1674178"/>
                  </a:lnTo>
                  <a:lnTo>
                    <a:pt x="102920" y="1639870"/>
                  </a:lnTo>
                  <a:lnTo>
                    <a:pt x="120073" y="1605564"/>
                  </a:lnTo>
                  <a:lnTo>
                    <a:pt x="133796" y="1572400"/>
                  </a:lnTo>
                  <a:lnTo>
                    <a:pt x="142945" y="1536949"/>
                  </a:lnTo>
                  <a:lnTo>
                    <a:pt x="147519" y="1501500"/>
                  </a:lnTo>
                  <a:lnTo>
                    <a:pt x="147519" y="1463762"/>
                  </a:lnTo>
                  <a:lnTo>
                    <a:pt x="145232" y="1424880"/>
                  </a:lnTo>
                  <a:lnTo>
                    <a:pt x="140657" y="1386000"/>
                  </a:lnTo>
                  <a:lnTo>
                    <a:pt x="134940" y="1347118"/>
                  </a:lnTo>
                  <a:lnTo>
                    <a:pt x="130365" y="1308237"/>
                  </a:lnTo>
                  <a:lnTo>
                    <a:pt x="126934" y="1269356"/>
                  </a:lnTo>
                  <a:lnTo>
                    <a:pt x="128079" y="1232762"/>
                  </a:lnTo>
                  <a:lnTo>
                    <a:pt x="132653" y="1197312"/>
                  </a:lnTo>
                  <a:lnTo>
                    <a:pt x="142945" y="1163004"/>
                  </a:lnTo>
                  <a:lnTo>
                    <a:pt x="157812" y="1134416"/>
                  </a:lnTo>
                  <a:lnTo>
                    <a:pt x="177251" y="1106970"/>
                  </a:lnTo>
                  <a:lnTo>
                    <a:pt x="200122" y="1082955"/>
                  </a:lnTo>
                  <a:lnTo>
                    <a:pt x="226423" y="1058941"/>
                  </a:lnTo>
                  <a:lnTo>
                    <a:pt x="253870" y="1037212"/>
                  </a:lnTo>
                  <a:lnTo>
                    <a:pt x="282458" y="1015484"/>
                  </a:lnTo>
                  <a:lnTo>
                    <a:pt x="311046" y="993757"/>
                  </a:lnTo>
                  <a:lnTo>
                    <a:pt x="339636" y="972029"/>
                  </a:lnTo>
                  <a:lnTo>
                    <a:pt x="365937" y="949159"/>
                  </a:lnTo>
                  <a:lnTo>
                    <a:pt x="388809" y="922857"/>
                  </a:lnTo>
                  <a:lnTo>
                    <a:pt x="409392" y="897698"/>
                  </a:lnTo>
                  <a:lnTo>
                    <a:pt x="425402" y="869109"/>
                  </a:lnTo>
                  <a:lnTo>
                    <a:pt x="439125" y="838233"/>
                  </a:lnTo>
                  <a:lnTo>
                    <a:pt x="450560" y="805069"/>
                  </a:lnTo>
                  <a:lnTo>
                    <a:pt x="460852" y="770761"/>
                  </a:lnTo>
                  <a:lnTo>
                    <a:pt x="470001" y="736455"/>
                  </a:lnTo>
                  <a:lnTo>
                    <a:pt x="479150" y="701004"/>
                  </a:lnTo>
                  <a:lnTo>
                    <a:pt x="489442" y="667841"/>
                  </a:lnTo>
                  <a:lnTo>
                    <a:pt x="500877" y="634677"/>
                  </a:lnTo>
                  <a:lnTo>
                    <a:pt x="514600" y="603802"/>
                  </a:lnTo>
                  <a:lnTo>
                    <a:pt x="531753" y="576357"/>
                  </a:lnTo>
                  <a:lnTo>
                    <a:pt x="552336" y="551198"/>
                  </a:lnTo>
                  <a:lnTo>
                    <a:pt x="577494" y="530614"/>
                  </a:lnTo>
                  <a:lnTo>
                    <a:pt x="604941" y="513461"/>
                  </a:lnTo>
                  <a:lnTo>
                    <a:pt x="635815" y="499737"/>
                  </a:lnTo>
                  <a:lnTo>
                    <a:pt x="668979" y="488302"/>
                  </a:lnTo>
                  <a:lnTo>
                    <a:pt x="702142" y="478010"/>
                  </a:lnTo>
                  <a:lnTo>
                    <a:pt x="737592" y="468861"/>
                  </a:lnTo>
                  <a:lnTo>
                    <a:pt x="771898" y="459712"/>
                  </a:lnTo>
                  <a:lnTo>
                    <a:pt x="806205" y="449420"/>
                  </a:lnTo>
                  <a:lnTo>
                    <a:pt x="839368" y="437985"/>
                  </a:lnTo>
                  <a:lnTo>
                    <a:pt x="870244" y="424261"/>
                  </a:lnTo>
                  <a:lnTo>
                    <a:pt x="898833" y="408253"/>
                  </a:lnTo>
                  <a:lnTo>
                    <a:pt x="923991" y="387669"/>
                  </a:lnTo>
                  <a:lnTo>
                    <a:pt x="950293" y="364797"/>
                  </a:lnTo>
                  <a:lnTo>
                    <a:pt x="973165" y="338495"/>
                  </a:lnTo>
                  <a:lnTo>
                    <a:pt x="994892" y="311049"/>
                  </a:lnTo>
                  <a:lnTo>
                    <a:pt x="1016619" y="282461"/>
                  </a:lnTo>
                  <a:lnTo>
                    <a:pt x="1038347" y="253871"/>
                  </a:lnTo>
                  <a:lnTo>
                    <a:pt x="1060074" y="226426"/>
                  </a:lnTo>
                  <a:lnTo>
                    <a:pt x="1084089" y="200124"/>
                  </a:lnTo>
                  <a:lnTo>
                    <a:pt x="1108103" y="177253"/>
                  </a:lnTo>
                  <a:lnTo>
                    <a:pt x="1135549" y="157812"/>
                  </a:lnTo>
                  <a:lnTo>
                    <a:pt x="1164137" y="142945"/>
                  </a:lnTo>
                  <a:lnTo>
                    <a:pt x="1198445" y="132653"/>
                  </a:lnTo>
                  <a:lnTo>
                    <a:pt x="1233895" y="128079"/>
                  </a:lnTo>
                  <a:lnTo>
                    <a:pt x="1270487" y="126936"/>
                  </a:lnTo>
                  <a:lnTo>
                    <a:pt x="1309368" y="130367"/>
                  </a:lnTo>
                  <a:lnTo>
                    <a:pt x="1348249" y="134941"/>
                  </a:lnTo>
                  <a:lnTo>
                    <a:pt x="1387131" y="140659"/>
                  </a:lnTo>
                  <a:lnTo>
                    <a:pt x="1426011" y="145233"/>
                  </a:lnTo>
                  <a:lnTo>
                    <a:pt x="1464891" y="147520"/>
                  </a:lnTo>
                  <a:lnTo>
                    <a:pt x="1502630" y="147520"/>
                  </a:lnTo>
                  <a:lnTo>
                    <a:pt x="1538080" y="142945"/>
                  </a:lnTo>
                  <a:lnTo>
                    <a:pt x="1573531" y="133797"/>
                  </a:lnTo>
                  <a:lnTo>
                    <a:pt x="1607837" y="120075"/>
                  </a:lnTo>
                  <a:lnTo>
                    <a:pt x="1642143" y="101777"/>
                  </a:lnTo>
                  <a:lnTo>
                    <a:pt x="1676450" y="83480"/>
                  </a:lnTo>
                  <a:lnTo>
                    <a:pt x="1710756" y="62896"/>
                  </a:lnTo>
                  <a:lnTo>
                    <a:pt x="1743919" y="43455"/>
                  </a:lnTo>
                  <a:lnTo>
                    <a:pt x="1779370" y="26302"/>
                  </a:lnTo>
                  <a:lnTo>
                    <a:pt x="1813676" y="12579"/>
                  </a:lnTo>
                  <a:lnTo>
                    <a:pt x="1849126" y="343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33" name="Group 32">
            <a:extLst>
              <a:ext uri="{FF2B5EF4-FFF2-40B4-BE49-F238E27FC236}">
                <a16:creationId xmlns:a16="http://schemas.microsoft.com/office/drawing/2014/main" id="{990CD16F-8620-4B36-8D85-DB9DD98696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0946" y="2529102"/>
            <a:ext cx="3361914" cy="3357830"/>
            <a:chOff x="5610946" y="2529102"/>
            <a:chExt cx="3361914" cy="3357830"/>
          </a:xfrm>
        </p:grpSpPr>
        <p:sp>
          <p:nvSpPr>
            <p:cNvPr id="34" name="Freeform: Shape 33">
              <a:extLst>
                <a:ext uri="{FF2B5EF4-FFF2-40B4-BE49-F238E27FC236}">
                  <a16:creationId xmlns:a16="http://schemas.microsoft.com/office/drawing/2014/main" id="{4AF1E51D-8E17-4D73-9B13-D0D66F9E2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10946" y="2529102"/>
              <a:ext cx="3361914" cy="3357830"/>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35" name="Freeform: Shape 34">
              <a:extLst>
                <a:ext uri="{FF2B5EF4-FFF2-40B4-BE49-F238E27FC236}">
                  <a16:creationId xmlns:a16="http://schemas.microsoft.com/office/drawing/2014/main" id="{D0530028-C7C7-40F1-BE0D-7B614DE9A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24287" y="2642287"/>
              <a:ext cx="3135234" cy="3131460"/>
            </a:xfrm>
            <a:custGeom>
              <a:avLst/>
              <a:gdLst>
                <a:gd name="connsiteX0" fmla="*/ 1567618 w 3135234"/>
                <a:gd name="connsiteY0" fmla="*/ 0 h 3131460"/>
                <a:gd name="connsiteX1" fmla="*/ 1598037 w 3135234"/>
                <a:gd name="connsiteY1" fmla="*/ 2851 h 3131460"/>
                <a:gd name="connsiteX2" fmla="*/ 1627508 w 3135234"/>
                <a:gd name="connsiteY2" fmla="*/ 10457 h 3131460"/>
                <a:gd name="connsiteX3" fmla="*/ 1656028 w 3135234"/>
                <a:gd name="connsiteY3" fmla="*/ 21865 h 3131460"/>
                <a:gd name="connsiteX4" fmla="*/ 1685497 w 3135234"/>
                <a:gd name="connsiteY4" fmla="*/ 36125 h 3131460"/>
                <a:gd name="connsiteX5" fmla="*/ 1713066 w 3135234"/>
                <a:gd name="connsiteY5" fmla="*/ 52286 h 3131460"/>
                <a:gd name="connsiteX6" fmla="*/ 1741586 w 3135234"/>
                <a:gd name="connsiteY6" fmla="*/ 69398 h 3131460"/>
                <a:gd name="connsiteX7" fmla="*/ 1770105 w 3135234"/>
                <a:gd name="connsiteY7" fmla="*/ 84608 h 3131460"/>
                <a:gd name="connsiteX8" fmla="*/ 1798624 w 3135234"/>
                <a:gd name="connsiteY8" fmla="*/ 99819 h 3131460"/>
                <a:gd name="connsiteX9" fmla="*/ 1826193 w 3135234"/>
                <a:gd name="connsiteY9" fmla="*/ 111226 h 3131460"/>
                <a:gd name="connsiteX10" fmla="*/ 1856614 w 3135234"/>
                <a:gd name="connsiteY10" fmla="*/ 118832 h 3131460"/>
                <a:gd name="connsiteX11" fmla="*/ 1886083 w 3135234"/>
                <a:gd name="connsiteY11" fmla="*/ 122635 h 3131460"/>
                <a:gd name="connsiteX12" fmla="*/ 1917455 w 3135234"/>
                <a:gd name="connsiteY12" fmla="*/ 122635 h 3131460"/>
                <a:gd name="connsiteX13" fmla="*/ 1949777 w 3135234"/>
                <a:gd name="connsiteY13" fmla="*/ 120734 h 3131460"/>
                <a:gd name="connsiteX14" fmla="*/ 1982099 w 3135234"/>
                <a:gd name="connsiteY14" fmla="*/ 116931 h 3131460"/>
                <a:gd name="connsiteX15" fmla="*/ 2014421 w 3135234"/>
                <a:gd name="connsiteY15" fmla="*/ 112178 h 3131460"/>
                <a:gd name="connsiteX16" fmla="*/ 2046743 w 3135234"/>
                <a:gd name="connsiteY16" fmla="*/ 108375 h 3131460"/>
                <a:gd name="connsiteX17" fmla="*/ 2079066 w 3135234"/>
                <a:gd name="connsiteY17" fmla="*/ 105523 h 3131460"/>
                <a:gd name="connsiteX18" fmla="*/ 2109485 w 3135234"/>
                <a:gd name="connsiteY18" fmla="*/ 106473 h 3131460"/>
                <a:gd name="connsiteX19" fmla="*/ 2138955 w 3135234"/>
                <a:gd name="connsiteY19" fmla="*/ 110276 h 3131460"/>
                <a:gd name="connsiteX20" fmla="*/ 2167475 w 3135234"/>
                <a:gd name="connsiteY20" fmla="*/ 118832 h 3131460"/>
                <a:gd name="connsiteX21" fmla="*/ 2191242 w 3135234"/>
                <a:gd name="connsiteY21" fmla="*/ 131191 h 3131460"/>
                <a:gd name="connsiteX22" fmla="*/ 2214056 w 3135234"/>
                <a:gd name="connsiteY22" fmla="*/ 147352 h 3131460"/>
                <a:gd name="connsiteX23" fmla="*/ 2234020 w 3135234"/>
                <a:gd name="connsiteY23" fmla="*/ 166365 h 3131460"/>
                <a:gd name="connsiteX24" fmla="*/ 2253984 w 3135234"/>
                <a:gd name="connsiteY24" fmla="*/ 188230 h 3131460"/>
                <a:gd name="connsiteX25" fmla="*/ 2272047 w 3135234"/>
                <a:gd name="connsiteY25" fmla="*/ 211045 h 3131460"/>
                <a:gd name="connsiteX26" fmla="*/ 2290109 w 3135234"/>
                <a:gd name="connsiteY26" fmla="*/ 234812 h 3131460"/>
                <a:gd name="connsiteX27" fmla="*/ 2308171 w 3135234"/>
                <a:gd name="connsiteY27" fmla="*/ 258578 h 3131460"/>
                <a:gd name="connsiteX28" fmla="*/ 2326233 w 3135234"/>
                <a:gd name="connsiteY28" fmla="*/ 281394 h 3131460"/>
                <a:gd name="connsiteX29" fmla="*/ 2345247 w 3135234"/>
                <a:gd name="connsiteY29" fmla="*/ 303259 h 3131460"/>
                <a:gd name="connsiteX30" fmla="*/ 2367111 w 3135234"/>
                <a:gd name="connsiteY30" fmla="*/ 322273 h 3131460"/>
                <a:gd name="connsiteX31" fmla="*/ 2388026 w 3135234"/>
                <a:gd name="connsiteY31" fmla="*/ 339385 h 3131460"/>
                <a:gd name="connsiteX32" fmla="*/ 2411792 w 3135234"/>
                <a:gd name="connsiteY32" fmla="*/ 352693 h 3131460"/>
                <a:gd name="connsiteX33" fmla="*/ 2437459 w 3135234"/>
                <a:gd name="connsiteY33" fmla="*/ 364101 h 3131460"/>
                <a:gd name="connsiteX34" fmla="*/ 2465028 w 3135234"/>
                <a:gd name="connsiteY34" fmla="*/ 373607 h 3131460"/>
                <a:gd name="connsiteX35" fmla="*/ 2493546 w 3135234"/>
                <a:gd name="connsiteY35" fmla="*/ 382163 h 3131460"/>
                <a:gd name="connsiteX36" fmla="*/ 2522066 w 3135234"/>
                <a:gd name="connsiteY36" fmla="*/ 389769 h 3131460"/>
                <a:gd name="connsiteX37" fmla="*/ 2551537 w 3135234"/>
                <a:gd name="connsiteY37" fmla="*/ 397374 h 3131460"/>
                <a:gd name="connsiteX38" fmla="*/ 2579105 w 3135234"/>
                <a:gd name="connsiteY38" fmla="*/ 405930 h 3131460"/>
                <a:gd name="connsiteX39" fmla="*/ 2606674 w 3135234"/>
                <a:gd name="connsiteY39" fmla="*/ 415437 h 3131460"/>
                <a:gd name="connsiteX40" fmla="*/ 2632341 w 3135234"/>
                <a:gd name="connsiteY40" fmla="*/ 426845 h 3131460"/>
                <a:gd name="connsiteX41" fmla="*/ 2655157 w 3135234"/>
                <a:gd name="connsiteY41" fmla="*/ 441104 h 3131460"/>
                <a:gd name="connsiteX42" fmla="*/ 2676072 w 3135234"/>
                <a:gd name="connsiteY42" fmla="*/ 458216 h 3131460"/>
                <a:gd name="connsiteX43" fmla="*/ 2693183 w 3135234"/>
                <a:gd name="connsiteY43" fmla="*/ 479131 h 3131460"/>
                <a:gd name="connsiteX44" fmla="*/ 2707443 w 3135234"/>
                <a:gd name="connsiteY44" fmla="*/ 501946 h 3131460"/>
                <a:gd name="connsiteX45" fmla="*/ 2718850 w 3135234"/>
                <a:gd name="connsiteY45" fmla="*/ 527613 h 3131460"/>
                <a:gd name="connsiteX46" fmla="*/ 2728356 w 3135234"/>
                <a:gd name="connsiteY46" fmla="*/ 555183 h 3131460"/>
                <a:gd name="connsiteX47" fmla="*/ 2736912 w 3135234"/>
                <a:gd name="connsiteY47" fmla="*/ 582752 h 3131460"/>
                <a:gd name="connsiteX48" fmla="*/ 2744518 w 3135234"/>
                <a:gd name="connsiteY48" fmla="*/ 612222 h 3131460"/>
                <a:gd name="connsiteX49" fmla="*/ 2752123 w 3135234"/>
                <a:gd name="connsiteY49" fmla="*/ 640741 h 3131460"/>
                <a:gd name="connsiteX50" fmla="*/ 2760679 w 3135234"/>
                <a:gd name="connsiteY50" fmla="*/ 669262 h 3131460"/>
                <a:gd name="connsiteX51" fmla="*/ 2770185 w 3135234"/>
                <a:gd name="connsiteY51" fmla="*/ 696831 h 3131460"/>
                <a:gd name="connsiteX52" fmla="*/ 2781592 w 3135234"/>
                <a:gd name="connsiteY52" fmla="*/ 722499 h 3131460"/>
                <a:gd name="connsiteX53" fmla="*/ 2794903 w 3135234"/>
                <a:gd name="connsiteY53" fmla="*/ 746265 h 3131460"/>
                <a:gd name="connsiteX54" fmla="*/ 2812014 w 3135234"/>
                <a:gd name="connsiteY54" fmla="*/ 767180 h 3131460"/>
                <a:gd name="connsiteX55" fmla="*/ 2831027 w 3135234"/>
                <a:gd name="connsiteY55" fmla="*/ 789045 h 3131460"/>
                <a:gd name="connsiteX56" fmla="*/ 2852891 w 3135234"/>
                <a:gd name="connsiteY56" fmla="*/ 808058 h 3131460"/>
                <a:gd name="connsiteX57" fmla="*/ 2875708 w 3135234"/>
                <a:gd name="connsiteY57" fmla="*/ 826120 h 3131460"/>
                <a:gd name="connsiteX58" fmla="*/ 2900424 w 3135234"/>
                <a:gd name="connsiteY58" fmla="*/ 844182 h 3131460"/>
                <a:gd name="connsiteX59" fmla="*/ 2924190 w 3135234"/>
                <a:gd name="connsiteY59" fmla="*/ 862244 h 3131460"/>
                <a:gd name="connsiteX60" fmla="*/ 2947006 w 3135234"/>
                <a:gd name="connsiteY60" fmla="*/ 880308 h 3131460"/>
                <a:gd name="connsiteX61" fmla="*/ 2968870 w 3135234"/>
                <a:gd name="connsiteY61" fmla="*/ 900271 h 3131460"/>
                <a:gd name="connsiteX62" fmla="*/ 2987883 w 3135234"/>
                <a:gd name="connsiteY62" fmla="*/ 920235 h 3131460"/>
                <a:gd name="connsiteX63" fmla="*/ 3004045 w 3135234"/>
                <a:gd name="connsiteY63" fmla="*/ 943051 h 3131460"/>
                <a:gd name="connsiteX64" fmla="*/ 3016403 w 3135234"/>
                <a:gd name="connsiteY64" fmla="*/ 966817 h 3131460"/>
                <a:gd name="connsiteX65" fmla="*/ 3024959 w 3135234"/>
                <a:gd name="connsiteY65" fmla="*/ 995337 h 3131460"/>
                <a:gd name="connsiteX66" fmla="*/ 3028761 w 3135234"/>
                <a:gd name="connsiteY66" fmla="*/ 1024807 h 3131460"/>
                <a:gd name="connsiteX67" fmla="*/ 3029713 w 3135234"/>
                <a:gd name="connsiteY67" fmla="*/ 1055228 h 3131460"/>
                <a:gd name="connsiteX68" fmla="*/ 3026860 w 3135234"/>
                <a:gd name="connsiteY68" fmla="*/ 1087550 h 3131460"/>
                <a:gd name="connsiteX69" fmla="*/ 3023057 w 3135234"/>
                <a:gd name="connsiteY69" fmla="*/ 1119872 h 3131460"/>
                <a:gd name="connsiteX70" fmla="*/ 3018304 w 3135234"/>
                <a:gd name="connsiteY70" fmla="*/ 1152195 h 3131460"/>
                <a:gd name="connsiteX71" fmla="*/ 3014501 w 3135234"/>
                <a:gd name="connsiteY71" fmla="*/ 1184517 h 3131460"/>
                <a:gd name="connsiteX72" fmla="*/ 3012601 w 3135234"/>
                <a:gd name="connsiteY72" fmla="*/ 1216840 h 3131460"/>
                <a:gd name="connsiteX73" fmla="*/ 3012601 w 3135234"/>
                <a:gd name="connsiteY73" fmla="*/ 1248211 h 3131460"/>
                <a:gd name="connsiteX74" fmla="*/ 3016403 w 3135234"/>
                <a:gd name="connsiteY74" fmla="*/ 1277681 h 3131460"/>
                <a:gd name="connsiteX75" fmla="*/ 3024008 w 3135234"/>
                <a:gd name="connsiteY75" fmla="*/ 1307152 h 3131460"/>
                <a:gd name="connsiteX76" fmla="*/ 3035416 w 3135234"/>
                <a:gd name="connsiteY76" fmla="*/ 1334721 h 3131460"/>
                <a:gd name="connsiteX77" fmla="*/ 3050627 w 3135234"/>
                <a:gd name="connsiteY77" fmla="*/ 1363240 h 3131460"/>
                <a:gd name="connsiteX78" fmla="*/ 3065837 w 3135234"/>
                <a:gd name="connsiteY78" fmla="*/ 1391761 h 3131460"/>
                <a:gd name="connsiteX79" fmla="*/ 3082949 w 3135234"/>
                <a:gd name="connsiteY79" fmla="*/ 1420280 h 3131460"/>
                <a:gd name="connsiteX80" fmla="*/ 3099109 w 3135234"/>
                <a:gd name="connsiteY80" fmla="*/ 1447849 h 3131460"/>
                <a:gd name="connsiteX81" fmla="*/ 3113369 w 3135234"/>
                <a:gd name="connsiteY81" fmla="*/ 1477319 h 3131460"/>
                <a:gd name="connsiteX82" fmla="*/ 3124776 w 3135234"/>
                <a:gd name="connsiteY82" fmla="*/ 1505839 h 3131460"/>
                <a:gd name="connsiteX83" fmla="*/ 3132382 w 3135234"/>
                <a:gd name="connsiteY83" fmla="*/ 1535310 h 3131460"/>
                <a:gd name="connsiteX84" fmla="*/ 3135234 w 3135234"/>
                <a:gd name="connsiteY84" fmla="*/ 1565730 h 3131460"/>
                <a:gd name="connsiteX85" fmla="*/ 3132382 w 3135234"/>
                <a:gd name="connsiteY85" fmla="*/ 1596151 h 3131460"/>
                <a:gd name="connsiteX86" fmla="*/ 3124776 w 3135234"/>
                <a:gd name="connsiteY86" fmla="*/ 1625621 h 3131460"/>
                <a:gd name="connsiteX87" fmla="*/ 3113369 w 3135234"/>
                <a:gd name="connsiteY87" fmla="*/ 1654141 h 3131460"/>
                <a:gd name="connsiteX88" fmla="*/ 3099109 w 3135234"/>
                <a:gd name="connsiteY88" fmla="*/ 1683611 h 3131460"/>
                <a:gd name="connsiteX89" fmla="*/ 3082949 w 3135234"/>
                <a:gd name="connsiteY89" fmla="*/ 1711181 h 3131460"/>
                <a:gd name="connsiteX90" fmla="*/ 3065837 w 3135234"/>
                <a:gd name="connsiteY90" fmla="*/ 1739701 h 3131460"/>
                <a:gd name="connsiteX91" fmla="*/ 3050627 w 3135234"/>
                <a:gd name="connsiteY91" fmla="*/ 1768220 h 3131460"/>
                <a:gd name="connsiteX92" fmla="*/ 3035416 w 3135234"/>
                <a:gd name="connsiteY92" fmla="*/ 1796739 h 3131460"/>
                <a:gd name="connsiteX93" fmla="*/ 3024008 w 3135234"/>
                <a:gd name="connsiteY93" fmla="*/ 1824309 h 3131460"/>
                <a:gd name="connsiteX94" fmla="*/ 3016403 w 3135234"/>
                <a:gd name="connsiteY94" fmla="*/ 1853779 h 3131460"/>
                <a:gd name="connsiteX95" fmla="*/ 3012601 w 3135234"/>
                <a:gd name="connsiteY95" fmla="*/ 1883249 h 3131460"/>
                <a:gd name="connsiteX96" fmla="*/ 3012601 w 3135234"/>
                <a:gd name="connsiteY96" fmla="*/ 1914621 h 3131460"/>
                <a:gd name="connsiteX97" fmla="*/ 3014501 w 3135234"/>
                <a:gd name="connsiteY97" fmla="*/ 1946943 h 3131460"/>
                <a:gd name="connsiteX98" fmla="*/ 3018304 w 3135234"/>
                <a:gd name="connsiteY98" fmla="*/ 1979265 h 3131460"/>
                <a:gd name="connsiteX99" fmla="*/ 3023057 w 3135234"/>
                <a:gd name="connsiteY99" fmla="*/ 2011588 h 3131460"/>
                <a:gd name="connsiteX100" fmla="*/ 3026860 w 3135234"/>
                <a:gd name="connsiteY100" fmla="*/ 2043910 h 3131460"/>
                <a:gd name="connsiteX101" fmla="*/ 3029713 w 3135234"/>
                <a:gd name="connsiteY101" fmla="*/ 2076232 h 3131460"/>
                <a:gd name="connsiteX102" fmla="*/ 3028761 w 3135234"/>
                <a:gd name="connsiteY102" fmla="*/ 2106654 h 3131460"/>
                <a:gd name="connsiteX103" fmla="*/ 3024959 w 3135234"/>
                <a:gd name="connsiteY103" fmla="*/ 2136125 h 3131460"/>
                <a:gd name="connsiteX104" fmla="*/ 3016403 w 3135234"/>
                <a:gd name="connsiteY104" fmla="*/ 2164644 h 3131460"/>
                <a:gd name="connsiteX105" fmla="*/ 3004045 w 3135234"/>
                <a:gd name="connsiteY105" fmla="*/ 2188410 h 3131460"/>
                <a:gd name="connsiteX106" fmla="*/ 2987883 w 3135234"/>
                <a:gd name="connsiteY106" fmla="*/ 2211226 h 3131460"/>
                <a:gd name="connsiteX107" fmla="*/ 2968870 w 3135234"/>
                <a:gd name="connsiteY107" fmla="*/ 2231189 h 3131460"/>
                <a:gd name="connsiteX108" fmla="*/ 2947006 w 3135234"/>
                <a:gd name="connsiteY108" fmla="*/ 2251152 h 3131460"/>
                <a:gd name="connsiteX109" fmla="*/ 2924190 w 3135234"/>
                <a:gd name="connsiteY109" fmla="*/ 2269216 h 3131460"/>
                <a:gd name="connsiteX110" fmla="*/ 2900424 w 3135234"/>
                <a:gd name="connsiteY110" fmla="*/ 2287278 h 3131460"/>
                <a:gd name="connsiteX111" fmla="*/ 2875708 w 3135234"/>
                <a:gd name="connsiteY111" fmla="*/ 2305340 h 3131460"/>
                <a:gd name="connsiteX112" fmla="*/ 2852891 w 3135234"/>
                <a:gd name="connsiteY112" fmla="*/ 2323403 h 3131460"/>
                <a:gd name="connsiteX113" fmla="*/ 2831027 w 3135234"/>
                <a:gd name="connsiteY113" fmla="*/ 2342416 h 3131460"/>
                <a:gd name="connsiteX114" fmla="*/ 2812014 w 3135234"/>
                <a:gd name="connsiteY114" fmla="*/ 2364281 h 3131460"/>
                <a:gd name="connsiteX115" fmla="*/ 2794903 w 3135234"/>
                <a:gd name="connsiteY115" fmla="*/ 2385195 h 3131460"/>
                <a:gd name="connsiteX116" fmla="*/ 2781592 w 3135234"/>
                <a:gd name="connsiteY116" fmla="*/ 2408961 h 3131460"/>
                <a:gd name="connsiteX117" fmla="*/ 2770185 w 3135234"/>
                <a:gd name="connsiteY117" fmla="*/ 2434629 h 3131460"/>
                <a:gd name="connsiteX118" fmla="*/ 2760679 w 3135234"/>
                <a:gd name="connsiteY118" fmla="*/ 2462199 h 3131460"/>
                <a:gd name="connsiteX119" fmla="*/ 2752123 w 3135234"/>
                <a:gd name="connsiteY119" fmla="*/ 2490719 h 3131460"/>
                <a:gd name="connsiteX120" fmla="*/ 2744518 w 3135234"/>
                <a:gd name="connsiteY120" fmla="*/ 2519238 h 3131460"/>
                <a:gd name="connsiteX121" fmla="*/ 2736912 w 3135234"/>
                <a:gd name="connsiteY121" fmla="*/ 2548709 h 3131460"/>
                <a:gd name="connsiteX122" fmla="*/ 2728356 w 3135234"/>
                <a:gd name="connsiteY122" fmla="*/ 2576277 h 3131460"/>
                <a:gd name="connsiteX123" fmla="*/ 2718850 w 3135234"/>
                <a:gd name="connsiteY123" fmla="*/ 2603846 h 3131460"/>
                <a:gd name="connsiteX124" fmla="*/ 2707443 w 3135234"/>
                <a:gd name="connsiteY124" fmla="*/ 2629514 h 3131460"/>
                <a:gd name="connsiteX125" fmla="*/ 2693183 w 3135234"/>
                <a:gd name="connsiteY125" fmla="*/ 2652330 h 3131460"/>
                <a:gd name="connsiteX126" fmla="*/ 2676072 w 3135234"/>
                <a:gd name="connsiteY126" fmla="*/ 2673244 h 3131460"/>
                <a:gd name="connsiteX127" fmla="*/ 2655157 w 3135234"/>
                <a:gd name="connsiteY127" fmla="*/ 2690356 h 3131460"/>
                <a:gd name="connsiteX128" fmla="*/ 2632341 w 3135234"/>
                <a:gd name="connsiteY128" fmla="*/ 2704615 h 3131460"/>
                <a:gd name="connsiteX129" fmla="*/ 2606674 w 3135234"/>
                <a:gd name="connsiteY129" fmla="*/ 2716024 h 3131460"/>
                <a:gd name="connsiteX130" fmla="*/ 2579105 w 3135234"/>
                <a:gd name="connsiteY130" fmla="*/ 2725530 h 3131460"/>
                <a:gd name="connsiteX131" fmla="*/ 2551537 w 3135234"/>
                <a:gd name="connsiteY131" fmla="*/ 2734086 h 3131460"/>
                <a:gd name="connsiteX132" fmla="*/ 2522066 w 3135234"/>
                <a:gd name="connsiteY132" fmla="*/ 2741692 h 3131460"/>
                <a:gd name="connsiteX133" fmla="*/ 2493546 w 3135234"/>
                <a:gd name="connsiteY133" fmla="*/ 2749297 h 3131460"/>
                <a:gd name="connsiteX134" fmla="*/ 2465028 w 3135234"/>
                <a:gd name="connsiteY134" fmla="*/ 2757853 h 3131460"/>
                <a:gd name="connsiteX135" fmla="*/ 2437459 w 3135234"/>
                <a:gd name="connsiteY135" fmla="*/ 2767359 h 3131460"/>
                <a:gd name="connsiteX136" fmla="*/ 2411792 w 3135234"/>
                <a:gd name="connsiteY136" fmla="*/ 2778768 h 3131460"/>
                <a:gd name="connsiteX137" fmla="*/ 2388026 w 3135234"/>
                <a:gd name="connsiteY137" fmla="*/ 2792076 h 3131460"/>
                <a:gd name="connsiteX138" fmla="*/ 2367111 w 3135234"/>
                <a:gd name="connsiteY138" fmla="*/ 2809188 h 3131460"/>
                <a:gd name="connsiteX139" fmla="*/ 2345247 w 3135234"/>
                <a:gd name="connsiteY139" fmla="*/ 2828201 h 3131460"/>
                <a:gd name="connsiteX140" fmla="*/ 2326233 w 3135234"/>
                <a:gd name="connsiteY140" fmla="*/ 2850066 h 3131460"/>
                <a:gd name="connsiteX141" fmla="*/ 2308171 w 3135234"/>
                <a:gd name="connsiteY141" fmla="*/ 2872882 h 3131460"/>
                <a:gd name="connsiteX142" fmla="*/ 2290109 w 3135234"/>
                <a:gd name="connsiteY142" fmla="*/ 2896648 h 3131460"/>
                <a:gd name="connsiteX143" fmla="*/ 2272047 w 3135234"/>
                <a:gd name="connsiteY143" fmla="*/ 2920415 h 3131460"/>
                <a:gd name="connsiteX144" fmla="*/ 2253984 w 3135234"/>
                <a:gd name="connsiteY144" fmla="*/ 2943230 h 3131460"/>
                <a:gd name="connsiteX145" fmla="*/ 2234020 w 3135234"/>
                <a:gd name="connsiteY145" fmla="*/ 2965095 h 3131460"/>
                <a:gd name="connsiteX146" fmla="*/ 2214056 w 3135234"/>
                <a:gd name="connsiteY146" fmla="*/ 2984108 h 3131460"/>
                <a:gd name="connsiteX147" fmla="*/ 2191242 w 3135234"/>
                <a:gd name="connsiteY147" fmla="*/ 3000270 h 3131460"/>
                <a:gd name="connsiteX148" fmla="*/ 2167475 w 3135234"/>
                <a:gd name="connsiteY148" fmla="*/ 3012628 h 3131460"/>
                <a:gd name="connsiteX149" fmla="*/ 2138955 w 3135234"/>
                <a:gd name="connsiteY149" fmla="*/ 3021184 h 3131460"/>
                <a:gd name="connsiteX150" fmla="*/ 2109485 w 3135234"/>
                <a:gd name="connsiteY150" fmla="*/ 3024987 h 3131460"/>
                <a:gd name="connsiteX151" fmla="*/ 2079066 w 3135234"/>
                <a:gd name="connsiteY151" fmla="*/ 3025938 h 3131460"/>
                <a:gd name="connsiteX152" fmla="*/ 2046743 w 3135234"/>
                <a:gd name="connsiteY152" fmla="*/ 3023085 h 3131460"/>
                <a:gd name="connsiteX153" fmla="*/ 2014421 w 3135234"/>
                <a:gd name="connsiteY153" fmla="*/ 3019283 h 3131460"/>
                <a:gd name="connsiteX154" fmla="*/ 1982099 w 3135234"/>
                <a:gd name="connsiteY154" fmla="*/ 3014529 h 3131460"/>
                <a:gd name="connsiteX155" fmla="*/ 1949777 w 3135234"/>
                <a:gd name="connsiteY155" fmla="*/ 3010728 h 3131460"/>
                <a:gd name="connsiteX156" fmla="*/ 1917455 w 3135234"/>
                <a:gd name="connsiteY156" fmla="*/ 3008826 h 3131460"/>
                <a:gd name="connsiteX157" fmla="*/ 1886083 w 3135234"/>
                <a:gd name="connsiteY157" fmla="*/ 3008826 h 3131460"/>
                <a:gd name="connsiteX158" fmla="*/ 1856614 w 3135234"/>
                <a:gd name="connsiteY158" fmla="*/ 3012628 h 3131460"/>
                <a:gd name="connsiteX159" fmla="*/ 1826193 w 3135234"/>
                <a:gd name="connsiteY159" fmla="*/ 3020234 h 3131460"/>
                <a:gd name="connsiteX160" fmla="*/ 1798624 w 3135234"/>
                <a:gd name="connsiteY160" fmla="*/ 3031641 h 3131460"/>
                <a:gd name="connsiteX161" fmla="*/ 1770105 w 3135234"/>
                <a:gd name="connsiteY161" fmla="*/ 3046852 h 3131460"/>
                <a:gd name="connsiteX162" fmla="*/ 1741586 w 3135234"/>
                <a:gd name="connsiteY162" fmla="*/ 3062063 h 3131460"/>
                <a:gd name="connsiteX163" fmla="*/ 1713066 w 3135234"/>
                <a:gd name="connsiteY163" fmla="*/ 3079174 h 3131460"/>
                <a:gd name="connsiteX164" fmla="*/ 1685497 w 3135234"/>
                <a:gd name="connsiteY164" fmla="*/ 3095335 h 3131460"/>
                <a:gd name="connsiteX165" fmla="*/ 1656028 w 3135234"/>
                <a:gd name="connsiteY165" fmla="*/ 3109595 h 3131460"/>
                <a:gd name="connsiteX166" fmla="*/ 1627508 w 3135234"/>
                <a:gd name="connsiteY166" fmla="*/ 3121003 h 3131460"/>
                <a:gd name="connsiteX167" fmla="*/ 1598037 w 3135234"/>
                <a:gd name="connsiteY167" fmla="*/ 3128609 h 3131460"/>
                <a:gd name="connsiteX168" fmla="*/ 1567618 w 3135234"/>
                <a:gd name="connsiteY168" fmla="*/ 3131460 h 3131460"/>
                <a:gd name="connsiteX169" fmla="*/ 1537197 w 3135234"/>
                <a:gd name="connsiteY169" fmla="*/ 3128609 h 3131460"/>
                <a:gd name="connsiteX170" fmla="*/ 1507727 w 3135234"/>
                <a:gd name="connsiteY170" fmla="*/ 3121003 h 3131460"/>
                <a:gd name="connsiteX171" fmla="*/ 1479208 w 3135234"/>
                <a:gd name="connsiteY171" fmla="*/ 3109595 h 3131460"/>
                <a:gd name="connsiteX172" fmla="*/ 1449738 w 3135234"/>
                <a:gd name="connsiteY172" fmla="*/ 3095335 h 3131460"/>
                <a:gd name="connsiteX173" fmla="*/ 1422168 w 3135234"/>
                <a:gd name="connsiteY173" fmla="*/ 3079174 h 3131460"/>
                <a:gd name="connsiteX174" fmla="*/ 1393649 w 3135234"/>
                <a:gd name="connsiteY174" fmla="*/ 3062063 h 3131460"/>
                <a:gd name="connsiteX175" fmla="*/ 1365129 w 3135234"/>
                <a:gd name="connsiteY175" fmla="*/ 3046852 h 3131460"/>
                <a:gd name="connsiteX176" fmla="*/ 1336610 w 3135234"/>
                <a:gd name="connsiteY176" fmla="*/ 3031641 h 3131460"/>
                <a:gd name="connsiteX177" fmla="*/ 1308092 w 3135234"/>
                <a:gd name="connsiteY177" fmla="*/ 3020234 h 3131460"/>
                <a:gd name="connsiteX178" fmla="*/ 1278621 w 3135234"/>
                <a:gd name="connsiteY178" fmla="*/ 3012628 h 3131460"/>
                <a:gd name="connsiteX179" fmla="*/ 1249151 w 3135234"/>
                <a:gd name="connsiteY179" fmla="*/ 3008826 h 3131460"/>
                <a:gd name="connsiteX180" fmla="*/ 1217779 w 3135234"/>
                <a:gd name="connsiteY180" fmla="*/ 3008826 h 3131460"/>
                <a:gd name="connsiteX181" fmla="*/ 1185457 w 3135234"/>
                <a:gd name="connsiteY181" fmla="*/ 3010728 h 3131460"/>
                <a:gd name="connsiteX182" fmla="*/ 1153136 w 3135234"/>
                <a:gd name="connsiteY182" fmla="*/ 3014529 h 3131460"/>
                <a:gd name="connsiteX183" fmla="*/ 1120813 w 3135234"/>
                <a:gd name="connsiteY183" fmla="*/ 3019283 h 3131460"/>
                <a:gd name="connsiteX184" fmla="*/ 1088490 w 3135234"/>
                <a:gd name="connsiteY184" fmla="*/ 3023085 h 3131460"/>
                <a:gd name="connsiteX185" fmla="*/ 1056169 w 3135234"/>
                <a:gd name="connsiteY185" fmla="*/ 3025938 h 3131460"/>
                <a:gd name="connsiteX186" fmla="*/ 1025749 w 3135234"/>
                <a:gd name="connsiteY186" fmla="*/ 3024987 h 3131460"/>
                <a:gd name="connsiteX187" fmla="*/ 996279 w 3135234"/>
                <a:gd name="connsiteY187" fmla="*/ 3021184 h 3131460"/>
                <a:gd name="connsiteX188" fmla="*/ 967759 w 3135234"/>
                <a:gd name="connsiteY188" fmla="*/ 3012628 h 3131460"/>
                <a:gd name="connsiteX189" fmla="*/ 943993 w 3135234"/>
                <a:gd name="connsiteY189" fmla="*/ 3000270 h 3131460"/>
                <a:gd name="connsiteX190" fmla="*/ 921177 w 3135234"/>
                <a:gd name="connsiteY190" fmla="*/ 2984108 h 3131460"/>
                <a:gd name="connsiteX191" fmla="*/ 901214 w 3135234"/>
                <a:gd name="connsiteY191" fmla="*/ 2965095 h 3131460"/>
                <a:gd name="connsiteX192" fmla="*/ 881250 w 3135234"/>
                <a:gd name="connsiteY192" fmla="*/ 2943230 h 3131460"/>
                <a:gd name="connsiteX193" fmla="*/ 863188 w 3135234"/>
                <a:gd name="connsiteY193" fmla="*/ 2920415 h 3131460"/>
                <a:gd name="connsiteX194" fmla="*/ 845126 w 3135234"/>
                <a:gd name="connsiteY194" fmla="*/ 2896648 h 3131460"/>
                <a:gd name="connsiteX195" fmla="*/ 827064 w 3135234"/>
                <a:gd name="connsiteY195" fmla="*/ 2872882 h 3131460"/>
                <a:gd name="connsiteX196" fmla="*/ 809001 w 3135234"/>
                <a:gd name="connsiteY196" fmla="*/ 2850066 h 3131460"/>
                <a:gd name="connsiteX197" fmla="*/ 789988 w 3135234"/>
                <a:gd name="connsiteY197" fmla="*/ 2828201 h 3131460"/>
                <a:gd name="connsiteX198" fmla="*/ 768123 w 3135234"/>
                <a:gd name="connsiteY198" fmla="*/ 2809188 h 3131460"/>
                <a:gd name="connsiteX199" fmla="*/ 747208 w 3135234"/>
                <a:gd name="connsiteY199" fmla="*/ 2792076 h 3131460"/>
                <a:gd name="connsiteX200" fmla="*/ 723443 w 3135234"/>
                <a:gd name="connsiteY200" fmla="*/ 2778768 h 3131460"/>
                <a:gd name="connsiteX201" fmla="*/ 697775 w 3135234"/>
                <a:gd name="connsiteY201" fmla="*/ 2767359 h 3131460"/>
                <a:gd name="connsiteX202" fmla="*/ 670207 w 3135234"/>
                <a:gd name="connsiteY202" fmla="*/ 2757853 h 3131460"/>
                <a:gd name="connsiteX203" fmla="*/ 641687 w 3135234"/>
                <a:gd name="connsiteY203" fmla="*/ 2749297 h 3131460"/>
                <a:gd name="connsiteX204" fmla="*/ 613168 w 3135234"/>
                <a:gd name="connsiteY204" fmla="*/ 2741692 h 3131460"/>
                <a:gd name="connsiteX205" fmla="*/ 583698 w 3135234"/>
                <a:gd name="connsiteY205" fmla="*/ 2734086 h 3131460"/>
                <a:gd name="connsiteX206" fmla="*/ 556129 w 3135234"/>
                <a:gd name="connsiteY206" fmla="*/ 2725530 h 3131460"/>
                <a:gd name="connsiteX207" fmla="*/ 528560 w 3135234"/>
                <a:gd name="connsiteY207" fmla="*/ 2716024 h 3131460"/>
                <a:gd name="connsiteX208" fmla="*/ 502893 w 3135234"/>
                <a:gd name="connsiteY208" fmla="*/ 2704615 h 3131460"/>
                <a:gd name="connsiteX209" fmla="*/ 480077 w 3135234"/>
                <a:gd name="connsiteY209" fmla="*/ 2690356 h 3131460"/>
                <a:gd name="connsiteX210" fmla="*/ 459162 w 3135234"/>
                <a:gd name="connsiteY210" fmla="*/ 2673244 h 3131460"/>
                <a:gd name="connsiteX211" fmla="*/ 442052 w 3135234"/>
                <a:gd name="connsiteY211" fmla="*/ 2652330 h 3131460"/>
                <a:gd name="connsiteX212" fmla="*/ 427792 w 3135234"/>
                <a:gd name="connsiteY212" fmla="*/ 2629514 h 3131460"/>
                <a:gd name="connsiteX213" fmla="*/ 416384 w 3135234"/>
                <a:gd name="connsiteY213" fmla="*/ 2603846 h 3131460"/>
                <a:gd name="connsiteX214" fmla="*/ 406878 w 3135234"/>
                <a:gd name="connsiteY214" fmla="*/ 2576277 h 3131460"/>
                <a:gd name="connsiteX215" fmla="*/ 398322 w 3135234"/>
                <a:gd name="connsiteY215" fmla="*/ 2548709 h 3131460"/>
                <a:gd name="connsiteX216" fmla="*/ 390717 w 3135234"/>
                <a:gd name="connsiteY216" fmla="*/ 2519238 h 3131460"/>
                <a:gd name="connsiteX217" fmla="*/ 383111 w 3135234"/>
                <a:gd name="connsiteY217" fmla="*/ 2490719 h 3131460"/>
                <a:gd name="connsiteX218" fmla="*/ 374555 w 3135234"/>
                <a:gd name="connsiteY218" fmla="*/ 2462199 h 3131460"/>
                <a:gd name="connsiteX219" fmla="*/ 365049 w 3135234"/>
                <a:gd name="connsiteY219" fmla="*/ 2434629 h 3131460"/>
                <a:gd name="connsiteX220" fmla="*/ 353641 w 3135234"/>
                <a:gd name="connsiteY220" fmla="*/ 2408961 h 3131460"/>
                <a:gd name="connsiteX221" fmla="*/ 340332 w 3135234"/>
                <a:gd name="connsiteY221" fmla="*/ 2385195 h 3131460"/>
                <a:gd name="connsiteX222" fmla="*/ 323221 w 3135234"/>
                <a:gd name="connsiteY222" fmla="*/ 2364281 h 3131460"/>
                <a:gd name="connsiteX223" fmla="*/ 304208 w 3135234"/>
                <a:gd name="connsiteY223" fmla="*/ 2342416 h 3131460"/>
                <a:gd name="connsiteX224" fmla="*/ 282343 w 3135234"/>
                <a:gd name="connsiteY224" fmla="*/ 2323403 h 3131460"/>
                <a:gd name="connsiteX225" fmla="*/ 258576 w 3135234"/>
                <a:gd name="connsiteY225" fmla="*/ 2305340 h 3131460"/>
                <a:gd name="connsiteX226" fmla="*/ 234810 w 3135234"/>
                <a:gd name="connsiteY226" fmla="*/ 2287278 h 3131460"/>
                <a:gd name="connsiteX227" fmla="*/ 211045 w 3135234"/>
                <a:gd name="connsiteY227" fmla="*/ 2269216 h 3131460"/>
                <a:gd name="connsiteX228" fmla="*/ 188228 w 3135234"/>
                <a:gd name="connsiteY228" fmla="*/ 2251152 h 3131460"/>
                <a:gd name="connsiteX229" fmla="*/ 166363 w 3135234"/>
                <a:gd name="connsiteY229" fmla="*/ 2231189 h 3131460"/>
                <a:gd name="connsiteX230" fmla="*/ 147351 w 3135234"/>
                <a:gd name="connsiteY230" fmla="*/ 2211226 h 3131460"/>
                <a:gd name="connsiteX231" fmla="*/ 131190 w 3135234"/>
                <a:gd name="connsiteY231" fmla="*/ 2188410 h 3131460"/>
                <a:gd name="connsiteX232" fmla="*/ 118832 w 3135234"/>
                <a:gd name="connsiteY232" fmla="*/ 2164644 h 3131460"/>
                <a:gd name="connsiteX233" fmla="*/ 110276 w 3135234"/>
                <a:gd name="connsiteY233" fmla="*/ 2136125 h 3131460"/>
                <a:gd name="connsiteX234" fmla="*/ 106473 w 3135234"/>
                <a:gd name="connsiteY234" fmla="*/ 2106654 h 3131460"/>
                <a:gd name="connsiteX235" fmla="*/ 105522 w 3135234"/>
                <a:gd name="connsiteY235" fmla="*/ 2076232 h 3131460"/>
                <a:gd name="connsiteX236" fmla="*/ 108374 w 3135234"/>
                <a:gd name="connsiteY236" fmla="*/ 2043910 h 3131460"/>
                <a:gd name="connsiteX237" fmla="*/ 112177 w 3135234"/>
                <a:gd name="connsiteY237" fmla="*/ 2011588 h 3131460"/>
                <a:gd name="connsiteX238" fmla="*/ 116930 w 3135234"/>
                <a:gd name="connsiteY238" fmla="*/ 1979265 h 3131460"/>
                <a:gd name="connsiteX239" fmla="*/ 120733 w 3135234"/>
                <a:gd name="connsiteY239" fmla="*/ 1946943 h 3131460"/>
                <a:gd name="connsiteX240" fmla="*/ 122635 w 3135234"/>
                <a:gd name="connsiteY240" fmla="*/ 1914621 h 3131460"/>
                <a:gd name="connsiteX241" fmla="*/ 122635 w 3135234"/>
                <a:gd name="connsiteY241" fmla="*/ 1883249 h 3131460"/>
                <a:gd name="connsiteX242" fmla="*/ 118832 w 3135234"/>
                <a:gd name="connsiteY242" fmla="*/ 1853779 h 3131460"/>
                <a:gd name="connsiteX243" fmla="*/ 111226 w 3135234"/>
                <a:gd name="connsiteY243" fmla="*/ 1824309 h 3131460"/>
                <a:gd name="connsiteX244" fmla="*/ 99818 w 3135234"/>
                <a:gd name="connsiteY244" fmla="*/ 1796739 h 3131460"/>
                <a:gd name="connsiteX245" fmla="*/ 85559 w 3135234"/>
                <a:gd name="connsiteY245" fmla="*/ 1768220 h 3131460"/>
                <a:gd name="connsiteX246" fmla="*/ 69398 w 3135234"/>
                <a:gd name="connsiteY246" fmla="*/ 1739701 h 3131460"/>
                <a:gd name="connsiteX247" fmla="*/ 52287 w 3135234"/>
                <a:gd name="connsiteY247" fmla="*/ 1711181 h 3131460"/>
                <a:gd name="connsiteX248" fmla="*/ 36126 w 3135234"/>
                <a:gd name="connsiteY248" fmla="*/ 1683611 h 3131460"/>
                <a:gd name="connsiteX249" fmla="*/ 21865 w 3135234"/>
                <a:gd name="connsiteY249" fmla="*/ 1654141 h 3131460"/>
                <a:gd name="connsiteX250" fmla="*/ 10458 w 3135234"/>
                <a:gd name="connsiteY250" fmla="*/ 1625621 h 3131460"/>
                <a:gd name="connsiteX251" fmla="*/ 2853 w 3135234"/>
                <a:gd name="connsiteY251" fmla="*/ 1596151 h 3131460"/>
                <a:gd name="connsiteX252" fmla="*/ 0 w 3135234"/>
                <a:gd name="connsiteY252" fmla="*/ 1565730 h 3131460"/>
                <a:gd name="connsiteX253" fmla="*/ 2853 w 3135234"/>
                <a:gd name="connsiteY253" fmla="*/ 1535310 h 3131460"/>
                <a:gd name="connsiteX254" fmla="*/ 10458 w 3135234"/>
                <a:gd name="connsiteY254" fmla="*/ 1505839 h 3131460"/>
                <a:gd name="connsiteX255" fmla="*/ 21865 w 3135234"/>
                <a:gd name="connsiteY255" fmla="*/ 1477319 h 3131460"/>
                <a:gd name="connsiteX256" fmla="*/ 36126 w 3135234"/>
                <a:gd name="connsiteY256" fmla="*/ 1447849 h 3131460"/>
                <a:gd name="connsiteX257" fmla="*/ 52287 w 3135234"/>
                <a:gd name="connsiteY257" fmla="*/ 1420280 h 3131460"/>
                <a:gd name="connsiteX258" fmla="*/ 69398 w 3135234"/>
                <a:gd name="connsiteY258" fmla="*/ 1391761 h 3131460"/>
                <a:gd name="connsiteX259" fmla="*/ 85559 w 3135234"/>
                <a:gd name="connsiteY259" fmla="*/ 1363240 h 3131460"/>
                <a:gd name="connsiteX260" fmla="*/ 99818 w 3135234"/>
                <a:gd name="connsiteY260" fmla="*/ 1334721 h 3131460"/>
                <a:gd name="connsiteX261" fmla="*/ 111226 w 3135234"/>
                <a:gd name="connsiteY261" fmla="*/ 1307152 h 3131460"/>
                <a:gd name="connsiteX262" fmla="*/ 118832 w 3135234"/>
                <a:gd name="connsiteY262" fmla="*/ 1277681 h 3131460"/>
                <a:gd name="connsiteX263" fmla="*/ 122635 w 3135234"/>
                <a:gd name="connsiteY263" fmla="*/ 1248211 h 3131460"/>
                <a:gd name="connsiteX264" fmla="*/ 122635 w 3135234"/>
                <a:gd name="connsiteY264" fmla="*/ 1216840 h 3131460"/>
                <a:gd name="connsiteX265" fmla="*/ 120733 w 3135234"/>
                <a:gd name="connsiteY265" fmla="*/ 1184517 h 3131460"/>
                <a:gd name="connsiteX266" fmla="*/ 116930 w 3135234"/>
                <a:gd name="connsiteY266" fmla="*/ 1152195 h 3131460"/>
                <a:gd name="connsiteX267" fmla="*/ 112177 w 3135234"/>
                <a:gd name="connsiteY267" fmla="*/ 1119872 h 3131460"/>
                <a:gd name="connsiteX268" fmla="*/ 108374 w 3135234"/>
                <a:gd name="connsiteY268" fmla="*/ 1087550 h 3131460"/>
                <a:gd name="connsiteX269" fmla="*/ 105522 w 3135234"/>
                <a:gd name="connsiteY269" fmla="*/ 1055228 h 3131460"/>
                <a:gd name="connsiteX270" fmla="*/ 106473 w 3135234"/>
                <a:gd name="connsiteY270" fmla="*/ 1024807 h 3131460"/>
                <a:gd name="connsiteX271" fmla="*/ 110276 w 3135234"/>
                <a:gd name="connsiteY271" fmla="*/ 995337 h 3131460"/>
                <a:gd name="connsiteX272" fmla="*/ 118832 w 3135234"/>
                <a:gd name="connsiteY272" fmla="*/ 966817 h 3131460"/>
                <a:gd name="connsiteX273" fmla="*/ 131190 w 3135234"/>
                <a:gd name="connsiteY273" fmla="*/ 943051 h 3131460"/>
                <a:gd name="connsiteX274" fmla="*/ 147351 w 3135234"/>
                <a:gd name="connsiteY274" fmla="*/ 920235 h 3131460"/>
                <a:gd name="connsiteX275" fmla="*/ 166363 w 3135234"/>
                <a:gd name="connsiteY275" fmla="*/ 900271 h 3131460"/>
                <a:gd name="connsiteX276" fmla="*/ 188228 w 3135234"/>
                <a:gd name="connsiteY276" fmla="*/ 880308 h 3131460"/>
                <a:gd name="connsiteX277" fmla="*/ 211045 w 3135234"/>
                <a:gd name="connsiteY277" fmla="*/ 862244 h 3131460"/>
                <a:gd name="connsiteX278" fmla="*/ 234810 w 3135234"/>
                <a:gd name="connsiteY278" fmla="*/ 844182 h 3131460"/>
                <a:gd name="connsiteX279" fmla="*/ 258576 w 3135234"/>
                <a:gd name="connsiteY279" fmla="*/ 826120 h 3131460"/>
                <a:gd name="connsiteX280" fmla="*/ 282343 w 3135234"/>
                <a:gd name="connsiteY280" fmla="*/ 808058 h 3131460"/>
                <a:gd name="connsiteX281" fmla="*/ 304208 w 3135234"/>
                <a:gd name="connsiteY281" fmla="*/ 789045 h 3131460"/>
                <a:gd name="connsiteX282" fmla="*/ 323221 w 3135234"/>
                <a:gd name="connsiteY282" fmla="*/ 767180 h 3131460"/>
                <a:gd name="connsiteX283" fmla="*/ 340332 w 3135234"/>
                <a:gd name="connsiteY283" fmla="*/ 746265 h 3131460"/>
                <a:gd name="connsiteX284" fmla="*/ 353641 w 3135234"/>
                <a:gd name="connsiteY284" fmla="*/ 722499 h 3131460"/>
                <a:gd name="connsiteX285" fmla="*/ 365049 w 3135234"/>
                <a:gd name="connsiteY285" fmla="*/ 696831 h 3131460"/>
                <a:gd name="connsiteX286" fmla="*/ 374555 w 3135234"/>
                <a:gd name="connsiteY286" fmla="*/ 669262 h 3131460"/>
                <a:gd name="connsiteX287" fmla="*/ 383111 w 3135234"/>
                <a:gd name="connsiteY287" fmla="*/ 640741 h 3131460"/>
                <a:gd name="connsiteX288" fmla="*/ 390717 w 3135234"/>
                <a:gd name="connsiteY288" fmla="*/ 612222 h 3131460"/>
                <a:gd name="connsiteX289" fmla="*/ 398322 w 3135234"/>
                <a:gd name="connsiteY289" fmla="*/ 582752 h 3131460"/>
                <a:gd name="connsiteX290" fmla="*/ 406878 w 3135234"/>
                <a:gd name="connsiteY290" fmla="*/ 555183 h 3131460"/>
                <a:gd name="connsiteX291" fmla="*/ 416384 w 3135234"/>
                <a:gd name="connsiteY291" fmla="*/ 527613 h 3131460"/>
                <a:gd name="connsiteX292" fmla="*/ 427792 w 3135234"/>
                <a:gd name="connsiteY292" fmla="*/ 501946 h 3131460"/>
                <a:gd name="connsiteX293" fmla="*/ 442052 w 3135234"/>
                <a:gd name="connsiteY293" fmla="*/ 479131 h 3131460"/>
                <a:gd name="connsiteX294" fmla="*/ 459162 w 3135234"/>
                <a:gd name="connsiteY294" fmla="*/ 458216 h 3131460"/>
                <a:gd name="connsiteX295" fmla="*/ 480077 w 3135234"/>
                <a:gd name="connsiteY295" fmla="*/ 441104 h 3131460"/>
                <a:gd name="connsiteX296" fmla="*/ 502893 w 3135234"/>
                <a:gd name="connsiteY296" fmla="*/ 426845 h 3131460"/>
                <a:gd name="connsiteX297" fmla="*/ 528560 w 3135234"/>
                <a:gd name="connsiteY297" fmla="*/ 415437 h 3131460"/>
                <a:gd name="connsiteX298" fmla="*/ 556129 w 3135234"/>
                <a:gd name="connsiteY298" fmla="*/ 405930 h 3131460"/>
                <a:gd name="connsiteX299" fmla="*/ 583698 w 3135234"/>
                <a:gd name="connsiteY299" fmla="*/ 397374 h 3131460"/>
                <a:gd name="connsiteX300" fmla="*/ 613168 w 3135234"/>
                <a:gd name="connsiteY300" fmla="*/ 389769 h 3131460"/>
                <a:gd name="connsiteX301" fmla="*/ 641687 w 3135234"/>
                <a:gd name="connsiteY301" fmla="*/ 382163 h 3131460"/>
                <a:gd name="connsiteX302" fmla="*/ 670207 w 3135234"/>
                <a:gd name="connsiteY302" fmla="*/ 373607 h 3131460"/>
                <a:gd name="connsiteX303" fmla="*/ 697775 w 3135234"/>
                <a:gd name="connsiteY303" fmla="*/ 364101 h 3131460"/>
                <a:gd name="connsiteX304" fmla="*/ 723443 w 3135234"/>
                <a:gd name="connsiteY304" fmla="*/ 352693 h 3131460"/>
                <a:gd name="connsiteX305" fmla="*/ 747208 w 3135234"/>
                <a:gd name="connsiteY305" fmla="*/ 339385 h 3131460"/>
                <a:gd name="connsiteX306" fmla="*/ 768123 w 3135234"/>
                <a:gd name="connsiteY306" fmla="*/ 322273 h 3131460"/>
                <a:gd name="connsiteX307" fmla="*/ 789988 w 3135234"/>
                <a:gd name="connsiteY307" fmla="*/ 303259 h 3131460"/>
                <a:gd name="connsiteX308" fmla="*/ 809001 w 3135234"/>
                <a:gd name="connsiteY308" fmla="*/ 281394 h 3131460"/>
                <a:gd name="connsiteX309" fmla="*/ 827064 w 3135234"/>
                <a:gd name="connsiteY309" fmla="*/ 258578 h 3131460"/>
                <a:gd name="connsiteX310" fmla="*/ 845126 w 3135234"/>
                <a:gd name="connsiteY310" fmla="*/ 234812 h 3131460"/>
                <a:gd name="connsiteX311" fmla="*/ 863188 w 3135234"/>
                <a:gd name="connsiteY311" fmla="*/ 211045 h 3131460"/>
                <a:gd name="connsiteX312" fmla="*/ 881250 w 3135234"/>
                <a:gd name="connsiteY312" fmla="*/ 188230 h 3131460"/>
                <a:gd name="connsiteX313" fmla="*/ 901214 w 3135234"/>
                <a:gd name="connsiteY313" fmla="*/ 166365 h 3131460"/>
                <a:gd name="connsiteX314" fmla="*/ 921177 w 3135234"/>
                <a:gd name="connsiteY314" fmla="*/ 147352 h 3131460"/>
                <a:gd name="connsiteX315" fmla="*/ 943993 w 3135234"/>
                <a:gd name="connsiteY315" fmla="*/ 131191 h 3131460"/>
                <a:gd name="connsiteX316" fmla="*/ 967759 w 3135234"/>
                <a:gd name="connsiteY316" fmla="*/ 118832 h 3131460"/>
                <a:gd name="connsiteX317" fmla="*/ 996279 w 3135234"/>
                <a:gd name="connsiteY317" fmla="*/ 110276 h 3131460"/>
                <a:gd name="connsiteX318" fmla="*/ 1025749 w 3135234"/>
                <a:gd name="connsiteY318" fmla="*/ 106473 h 3131460"/>
                <a:gd name="connsiteX319" fmla="*/ 1056169 w 3135234"/>
                <a:gd name="connsiteY319" fmla="*/ 105523 h 3131460"/>
                <a:gd name="connsiteX320" fmla="*/ 1088490 w 3135234"/>
                <a:gd name="connsiteY320" fmla="*/ 108375 h 3131460"/>
                <a:gd name="connsiteX321" fmla="*/ 1120813 w 3135234"/>
                <a:gd name="connsiteY321" fmla="*/ 112178 h 3131460"/>
                <a:gd name="connsiteX322" fmla="*/ 1153136 w 3135234"/>
                <a:gd name="connsiteY322" fmla="*/ 116931 h 3131460"/>
                <a:gd name="connsiteX323" fmla="*/ 1185457 w 3135234"/>
                <a:gd name="connsiteY323" fmla="*/ 120734 h 3131460"/>
                <a:gd name="connsiteX324" fmla="*/ 1217779 w 3135234"/>
                <a:gd name="connsiteY324" fmla="*/ 122635 h 3131460"/>
                <a:gd name="connsiteX325" fmla="*/ 1249151 w 3135234"/>
                <a:gd name="connsiteY325" fmla="*/ 122635 h 3131460"/>
                <a:gd name="connsiteX326" fmla="*/ 1278621 w 3135234"/>
                <a:gd name="connsiteY326" fmla="*/ 118832 h 3131460"/>
                <a:gd name="connsiteX327" fmla="*/ 1308092 w 3135234"/>
                <a:gd name="connsiteY327" fmla="*/ 111226 h 3131460"/>
                <a:gd name="connsiteX328" fmla="*/ 1336610 w 3135234"/>
                <a:gd name="connsiteY328" fmla="*/ 99819 h 3131460"/>
                <a:gd name="connsiteX329" fmla="*/ 1365129 w 3135234"/>
                <a:gd name="connsiteY329" fmla="*/ 84608 h 3131460"/>
                <a:gd name="connsiteX330" fmla="*/ 1393649 w 3135234"/>
                <a:gd name="connsiteY330" fmla="*/ 69398 h 3131460"/>
                <a:gd name="connsiteX331" fmla="*/ 1422168 w 3135234"/>
                <a:gd name="connsiteY331" fmla="*/ 52286 h 3131460"/>
                <a:gd name="connsiteX332" fmla="*/ 1449738 w 3135234"/>
                <a:gd name="connsiteY332" fmla="*/ 36125 h 3131460"/>
                <a:gd name="connsiteX333" fmla="*/ 1479208 w 3135234"/>
                <a:gd name="connsiteY333" fmla="*/ 21865 h 3131460"/>
                <a:gd name="connsiteX334" fmla="*/ 1507727 w 3135234"/>
                <a:gd name="connsiteY334" fmla="*/ 10457 h 3131460"/>
                <a:gd name="connsiteX335" fmla="*/ 1537197 w 3135234"/>
                <a:gd name="connsiteY335" fmla="*/ 2851 h 313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3135234" h="3131460">
                  <a:moveTo>
                    <a:pt x="1567618" y="0"/>
                  </a:moveTo>
                  <a:lnTo>
                    <a:pt x="1598037" y="2851"/>
                  </a:lnTo>
                  <a:lnTo>
                    <a:pt x="1627508" y="10457"/>
                  </a:lnTo>
                  <a:lnTo>
                    <a:pt x="1656028" y="21865"/>
                  </a:lnTo>
                  <a:lnTo>
                    <a:pt x="1685497" y="36125"/>
                  </a:lnTo>
                  <a:lnTo>
                    <a:pt x="1713066" y="52286"/>
                  </a:lnTo>
                  <a:lnTo>
                    <a:pt x="1741586" y="69398"/>
                  </a:lnTo>
                  <a:lnTo>
                    <a:pt x="1770105" y="84608"/>
                  </a:lnTo>
                  <a:lnTo>
                    <a:pt x="1798624" y="99819"/>
                  </a:lnTo>
                  <a:lnTo>
                    <a:pt x="1826193" y="111226"/>
                  </a:lnTo>
                  <a:lnTo>
                    <a:pt x="1856614" y="118832"/>
                  </a:lnTo>
                  <a:lnTo>
                    <a:pt x="1886083" y="122635"/>
                  </a:lnTo>
                  <a:lnTo>
                    <a:pt x="1917455" y="122635"/>
                  </a:lnTo>
                  <a:lnTo>
                    <a:pt x="1949777" y="120734"/>
                  </a:lnTo>
                  <a:lnTo>
                    <a:pt x="1982099" y="116931"/>
                  </a:lnTo>
                  <a:lnTo>
                    <a:pt x="2014421" y="112178"/>
                  </a:lnTo>
                  <a:lnTo>
                    <a:pt x="2046743" y="108375"/>
                  </a:lnTo>
                  <a:lnTo>
                    <a:pt x="2079066" y="105523"/>
                  </a:lnTo>
                  <a:lnTo>
                    <a:pt x="2109485" y="106473"/>
                  </a:lnTo>
                  <a:lnTo>
                    <a:pt x="2138955" y="110276"/>
                  </a:lnTo>
                  <a:lnTo>
                    <a:pt x="2167475" y="118832"/>
                  </a:lnTo>
                  <a:lnTo>
                    <a:pt x="2191242" y="131191"/>
                  </a:lnTo>
                  <a:lnTo>
                    <a:pt x="2214056" y="147352"/>
                  </a:lnTo>
                  <a:lnTo>
                    <a:pt x="2234020" y="166365"/>
                  </a:lnTo>
                  <a:lnTo>
                    <a:pt x="2253984" y="188230"/>
                  </a:lnTo>
                  <a:lnTo>
                    <a:pt x="2272047" y="211045"/>
                  </a:lnTo>
                  <a:lnTo>
                    <a:pt x="2290109" y="234812"/>
                  </a:lnTo>
                  <a:lnTo>
                    <a:pt x="2308171" y="258578"/>
                  </a:lnTo>
                  <a:lnTo>
                    <a:pt x="2326233" y="281394"/>
                  </a:lnTo>
                  <a:lnTo>
                    <a:pt x="2345247" y="303259"/>
                  </a:lnTo>
                  <a:lnTo>
                    <a:pt x="2367111" y="322273"/>
                  </a:lnTo>
                  <a:lnTo>
                    <a:pt x="2388026" y="339385"/>
                  </a:lnTo>
                  <a:lnTo>
                    <a:pt x="2411792" y="352693"/>
                  </a:lnTo>
                  <a:lnTo>
                    <a:pt x="2437459" y="364101"/>
                  </a:lnTo>
                  <a:lnTo>
                    <a:pt x="2465028" y="373607"/>
                  </a:lnTo>
                  <a:lnTo>
                    <a:pt x="2493546" y="382163"/>
                  </a:lnTo>
                  <a:lnTo>
                    <a:pt x="2522066" y="389769"/>
                  </a:lnTo>
                  <a:lnTo>
                    <a:pt x="2551537" y="397374"/>
                  </a:lnTo>
                  <a:lnTo>
                    <a:pt x="2579105" y="405930"/>
                  </a:lnTo>
                  <a:lnTo>
                    <a:pt x="2606674" y="415437"/>
                  </a:lnTo>
                  <a:lnTo>
                    <a:pt x="2632341" y="426845"/>
                  </a:lnTo>
                  <a:lnTo>
                    <a:pt x="2655157" y="441104"/>
                  </a:lnTo>
                  <a:lnTo>
                    <a:pt x="2676072" y="458216"/>
                  </a:lnTo>
                  <a:lnTo>
                    <a:pt x="2693183" y="479131"/>
                  </a:lnTo>
                  <a:lnTo>
                    <a:pt x="2707443" y="501946"/>
                  </a:lnTo>
                  <a:lnTo>
                    <a:pt x="2718850" y="527613"/>
                  </a:lnTo>
                  <a:lnTo>
                    <a:pt x="2728356" y="555183"/>
                  </a:lnTo>
                  <a:lnTo>
                    <a:pt x="2736912" y="582752"/>
                  </a:lnTo>
                  <a:lnTo>
                    <a:pt x="2744518" y="612222"/>
                  </a:lnTo>
                  <a:lnTo>
                    <a:pt x="2752123" y="640741"/>
                  </a:lnTo>
                  <a:lnTo>
                    <a:pt x="2760679" y="669262"/>
                  </a:lnTo>
                  <a:lnTo>
                    <a:pt x="2770185" y="696831"/>
                  </a:lnTo>
                  <a:lnTo>
                    <a:pt x="2781592" y="722499"/>
                  </a:lnTo>
                  <a:lnTo>
                    <a:pt x="2794903" y="746265"/>
                  </a:lnTo>
                  <a:lnTo>
                    <a:pt x="2812014" y="767180"/>
                  </a:lnTo>
                  <a:lnTo>
                    <a:pt x="2831027" y="789045"/>
                  </a:lnTo>
                  <a:lnTo>
                    <a:pt x="2852891" y="808058"/>
                  </a:lnTo>
                  <a:lnTo>
                    <a:pt x="2875708" y="826120"/>
                  </a:lnTo>
                  <a:lnTo>
                    <a:pt x="2900424" y="844182"/>
                  </a:lnTo>
                  <a:lnTo>
                    <a:pt x="2924190" y="862244"/>
                  </a:lnTo>
                  <a:lnTo>
                    <a:pt x="2947006" y="880308"/>
                  </a:lnTo>
                  <a:lnTo>
                    <a:pt x="2968870" y="900271"/>
                  </a:lnTo>
                  <a:lnTo>
                    <a:pt x="2987883" y="920235"/>
                  </a:lnTo>
                  <a:lnTo>
                    <a:pt x="3004045" y="943051"/>
                  </a:lnTo>
                  <a:lnTo>
                    <a:pt x="3016403" y="966817"/>
                  </a:lnTo>
                  <a:lnTo>
                    <a:pt x="3024959" y="995337"/>
                  </a:lnTo>
                  <a:lnTo>
                    <a:pt x="3028761" y="1024807"/>
                  </a:lnTo>
                  <a:lnTo>
                    <a:pt x="3029713" y="1055228"/>
                  </a:lnTo>
                  <a:lnTo>
                    <a:pt x="3026860" y="1087550"/>
                  </a:lnTo>
                  <a:lnTo>
                    <a:pt x="3023057" y="1119872"/>
                  </a:lnTo>
                  <a:lnTo>
                    <a:pt x="3018304" y="1152195"/>
                  </a:lnTo>
                  <a:lnTo>
                    <a:pt x="3014501" y="1184517"/>
                  </a:lnTo>
                  <a:lnTo>
                    <a:pt x="3012601" y="1216840"/>
                  </a:lnTo>
                  <a:lnTo>
                    <a:pt x="3012601" y="1248211"/>
                  </a:lnTo>
                  <a:lnTo>
                    <a:pt x="3016403" y="1277681"/>
                  </a:lnTo>
                  <a:lnTo>
                    <a:pt x="3024008" y="1307152"/>
                  </a:lnTo>
                  <a:lnTo>
                    <a:pt x="3035416" y="1334721"/>
                  </a:lnTo>
                  <a:lnTo>
                    <a:pt x="3050627" y="1363240"/>
                  </a:lnTo>
                  <a:lnTo>
                    <a:pt x="3065837" y="1391761"/>
                  </a:lnTo>
                  <a:lnTo>
                    <a:pt x="3082949" y="1420280"/>
                  </a:lnTo>
                  <a:lnTo>
                    <a:pt x="3099109" y="1447849"/>
                  </a:lnTo>
                  <a:lnTo>
                    <a:pt x="3113369" y="1477319"/>
                  </a:lnTo>
                  <a:lnTo>
                    <a:pt x="3124776" y="1505839"/>
                  </a:lnTo>
                  <a:lnTo>
                    <a:pt x="3132382" y="1535310"/>
                  </a:lnTo>
                  <a:lnTo>
                    <a:pt x="3135234" y="1565730"/>
                  </a:lnTo>
                  <a:lnTo>
                    <a:pt x="3132382" y="1596151"/>
                  </a:lnTo>
                  <a:lnTo>
                    <a:pt x="3124776" y="1625621"/>
                  </a:lnTo>
                  <a:lnTo>
                    <a:pt x="3113369" y="1654141"/>
                  </a:lnTo>
                  <a:lnTo>
                    <a:pt x="3099109" y="1683611"/>
                  </a:lnTo>
                  <a:lnTo>
                    <a:pt x="3082949" y="1711181"/>
                  </a:lnTo>
                  <a:lnTo>
                    <a:pt x="3065837" y="1739701"/>
                  </a:lnTo>
                  <a:lnTo>
                    <a:pt x="3050627" y="1768220"/>
                  </a:lnTo>
                  <a:lnTo>
                    <a:pt x="3035416" y="1796739"/>
                  </a:lnTo>
                  <a:lnTo>
                    <a:pt x="3024008" y="1824309"/>
                  </a:lnTo>
                  <a:lnTo>
                    <a:pt x="3016403" y="1853779"/>
                  </a:lnTo>
                  <a:lnTo>
                    <a:pt x="3012601" y="1883249"/>
                  </a:lnTo>
                  <a:lnTo>
                    <a:pt x="3012601" y="1914621"/>
                  </a:lnTo>
                  <a:lnTo>
                    <a:pt x="3014501" y="1946943"/>
                  </a:lnTo>
                  <a:lnTo>
                    <a:pt x="3018304" y="1979265"/>
                  </a:lnTo>
                  <a:lnTo>
                    <a:pt x="3023057" y="2011588"/>
                  </a:lnTo>
                  <a:lnTo>
                    <a:pt x="3026860" y="2043910"/>
                  </a:lnTo>
                  <a:lnTo>
                    <a:pt x="3029713" y="2076232"/>
                  </a:lnTo>
                  <a:lnTo>
                    <a:pt x="3028761" y="2106654"/>
                  </a:lnTo>
                  <a:lnTo>
                    <a:pt x="3024959" y="2136125"/>
                  </a:lnTo>
                  <a:lnTo>
                    <a:pt x="3016403" y="2164644"/>
                  </a:lnTo>
                  <a:lnTo>
                    <a:pt x="3004045" y="2188410"/>
                  </a:lnTo>
                  <a:lnTo>
                    <a:pt x="2987883" y="2211226"/>
                  </a:lnTo>
                  <a:lnTo>
                    <a:pt x="2968870" y="2231189"/>
                  </a:lnTo>
                  <a:lnTo>
                    <a:pt x="2947006" y="2251152"/>
                  </a:lnTo>
                  <a:lnTo>
                    <a:pt x="2924190" y="2269216"/>
                  </a:lnTo>
                  <a:lnTo>
                    <a:pt x="2900424" y="2287278"/>
                  </a:lnTo>
                  <a:lnTo>
                    <a:pt x="2875708" y="2305340"/>
                  </a:lnTo>
                  <a:lnTo>
                    <a:pt x="2852891" y="2323403"/>
                  </a:lnTo>
                  <a:lnTo>
                    <a:pt x="2831027" y="2342416"/>
                  </a:lnTo>
                  <a:lnTo>
                    <a:pt x="2812014" y="2364281"/>
                  </a:lnTo>
                  <a:lnTo>
                    <a:pt x="2794903" y="2385195"/>
                  </a:lnTo>
                  <a:lnTo>
                    <a:pt x="2781592" y="2408961"/>
                  </a:lnTo>
                  <a:lnTo>
                    <a:pt x="2770185" y="2434629"/>
                  </a:lnTo>
                  <a:lnTo>
                    <a:pt x="2760679" y="2462199"/>
                  </a:lnTo>
                  <a:lnTo>
                    <a:pt x="2752123" y="2490719"/>
                  </a:lnTo>
                  <a:lnTo>
                    <a:pt x="2744518" y="2519238"/>
                  </a:lnTo>
                  <a:lnTo>
                    <a:pt x="2736912" y="2548709"/>
                  </a:lnTo>
                  <a:lnTo>
                    <a:pt x="2728356" y="2576277"/>
                  </a:lnTo>
                  <a:lnTo>
                    <a:pt x="2718850" y="2603846"/>
                  </a:lnTo>
                  <a:lnTo>
                    <a:pt x="2707443" y="2629514"/>
                  </a:lnTo>
                  <a:lnTo>
                    <a:pt x="2693183" y="2652330"/>
                  </a:lnTo>
                  <a:lnTo>
                    <a:pt x="2676072" y="2673244"/>
                  </a:lnTo>
                  <a:lnTo>
                    <a:pt x="2655157" y="2690356"/>
                  </a:lnTo>
                  <a:lnTo>
                    <a:pt x="2632341" y="2704615"/>
                  </a:lnTo>
                  <a:lnTo>
                    <a:pt x="2606674" y="2716024"/>
                  </a:lnTo>
                  <a:lnTo>
                    <a:pt x="2579105" y="2725530"/>
                  </a:lnTo>
                  <a:lnTo>
                    <a:pt x="2551537" y="2734086"/>
                  </a:lnTo>
                  <a:lnTo>
                    <a:pt x="2522066" y="2741692"/>
                  </a:lnTo>
                  <a:lnTo>
                    <a:pt x="2493546" y="2749297"/>
                  </a:lnTo>
                  <a:lnTo>
                    <a:pt x="2465028" y="2757853"/>
                  </a:lnTo>
                  <a:lnTo>
                    <a:pt x="2437459" y="2767359"/>
                  </a:lnTo>
                  <a:lnTo>
                    <a:pt x="2411792" y="2778768"/>
                  </a:lnTo>
                  <a:lnTo>
                    <a:pt x="2388026" y="2792076"/>
                  </a:lnTo>
                  <a:lnTo>
                    <a:pt x="2367111" y="2809188"/>
                  </a:lnTo>
                  <a:lnTo>
                    <a:pt x="2345247" y="2828201"/>
                  </a:lnTo>
                  <a:lnTo>
                    <a:pt x="2326233" y="2850066"/>
                  </a:lnTo>
                  <a:lnTo>
                    <a:pt x="2308171" y="2872882"/>
                  </a:lnTo>
                  <a:lnTo>
                    <a:pt x="2290109" y="2896648"/>
                  </a:lnTo>
                  <a:lnTo>
                    <a:pt x="2272047" y="2920415"/>
                  </a:lnTo>
                  <a:lnTo>
                    <a:pt x="2253984" y="2943230"/>
                  </a:lnTo>
                  <a:lnTo>
                    <a:pt x="2234020" y="2965095"/>
                  </a:lnTo>
                  <a:lnTo>
                    <a:pt x="2214056" y="2984108"/>
                  </a:lnTo>
                  <a:lnTo>
                    <a:pt x="2191242" y="3000270"/>
                  </a:lnTo>
                  <a:lnTo>
                    <a:pt x="2167475" y="3012628"/>
                  </a:lnTo>
                  <a:lnTo>
                    <a:pt x="2138955" y="3021184"/>
                  </a:lnTo>
                  <a:lnTo>
                    <a:pt x="2109485" y="3024987"/>
                  </a:lnTo>
                  <a:lnTo>
                    <a:pt x="2079066" y="3025938"/>
                  </a:lnTo>
                  <a:lnTo>
                    <a:pt x="2046743" y="3023085"/>
                  </a:lnTo>
                  <a:lnTo>
                    <a:pt x="2014421" y="3019283"/>
                  </a:lnTo>
                  <a:lnTo>
                    <a:pt x="1982099" y="3014529"/>
                  </a:lnTo>
                  <a:lnTo>
                    <a:pt x="1949777" y="3010728"/>
                  </a:lnTo>
                  <a:lnTo>
                    <a:pt x="1917455" y="3008826"/>
                  </a:lnTo>
                  <a:lnTo>
                    <a:pt x="1886083" y="3008826"/>
                  </a:lnTo>
                  <a:lnTo>
                    <a:pt x="1856614" y="3012628"/>
                  </a:lnTo>
                  <a:lnTo>
                    <a:pt x="1826193" y="3020234"/>
                  </a:lnTo>
                  <a:lnTo>
                    <a:pt x="1798624" y="3031641"/>
                  </a:lnTo>
                  <a:lnTo>
                    <a:pt x="1770105" y="3046852"/>
                  </a:lnTo>
                  <a:lnTo>
                    <a:pt x="1741586" y="3062063"/>
                  </a:lnTo>
                  <a:lnTo>
                    <a:pt x="1713066" y="3079174"/>
                  </a:lnTo>
                  <a:lnTo>
                    <a:pt x="1685497" y="3095335"/>
                  </a:lnTo>
                  <a:lnTo>
                    <a:pt x="1656028" y="3109595"/>
                  </a:lnTo>
                  <a:lnTo>
                    <a:pt x="1627508" y="3121003"/>
                  </a:lnTo>
                  <a:lnTo>
                    <a:pt x="1598037" y="3128609"/>
                  </a:lnTo>
                  <a:lnTo>
                    <a:pt x="1567618" y="3131460"/>
                  </a:lnTo>
                  <a:lnTo>
                    <a:pt x="1537197" y="3128609"/>
                  </a:lnTo>
                  <a:lnTo>
                    <a:pt x="1507727" y="3121003"/>
                  </a:lnTo>
                  <a:lnTo>
                    <a:pt x="1479208" y="3109595"/>
                  </a:lnTo>
                  <a:lnTo>
                    <a:pt x="1449738" y="3095335"/>
                  </a:lnTo>
                  <a:lnTo>
                    <a:pt x="1422168" y="3079174"/>
                  </a:lnTo>
                  <a:lnTo>
                    <a:pt x="1393649" y="3062063"/>
                  </a:lnTo>
                  <a:lnTo>
                    <a:pt x="1365129" y="3046852"/>
                  </a:lnTo>
                  <a:lnTo>
                    <a:pt x="1336610" y="3031641"/>
                  </a:lnTo>
                  <a:lnTo>
                    <a:pt x="1308092" y="3020234"/>
                  </a:lnTo>
                  <a:lnTo>
                    <a:pt x="1278621" y="3012628"/>
                  </a:lnTo>
                  <a:lnTo>
                    <a:pt x="1249151" y="3008826"/>
                  </a:lnTo>
                  <a:lnTo>
                    <a:pt x="1217779" y="3008826"/>
                  </a:lnTo>
                  <a:lnTo>
                    <a:pt x="1185457" y="3010728"/>
                  </a:lnTo>
                  <a:lnTo>
                    <a:pt x="1153136" y="3014529"/>
                  </a:lnTo>
                  <a:lnTo>
                    <a:pt x="1120813" y="3019283"/>
                  </a:lnTo>
                  <a:lnTo>
                    <a:pt x="1088490" y="3023085"/>
                  </a:lnTo>
                  <a:lnTo>
                    <a:pt x="1056169" y="3025938"/>
                  </a:lnTo>
                  <a:lnTo>
                    <a:pt x="1025749" y="3024987"/>
                  </a:lnTo>
                  <a:lnTo>
                    <a:pt x="996279" y="3021184"/>
                  </a:lnTo>
                  <a:lnTo>
                    <a:pt x="967759" y="3012628"/>
                  </a:lnTo>
                  <a:lnTo>
                    <a:pt x="943993" y="3000270"/>
                  </a:lnTo>
                  <a:lnTo>
                    <a:pt x="921177" y="2984108"/>
                  </a:lnTo>
                  <a:lnTo>
                    <a:pt x="901214" y="2965095"/>
                  </a:lnTo>
                  <a:lnTo>
                    <a:pt x="881250" y="2943230"/>
                  </a:lnTo>
                  <a:lnTo>
                    <a:pt x="863188" y="2920415"/>
                  </a:lnTo>
                  <a:lnTo>
                    <a:pt x="845126" y="2896648"/>
                  </a:lnTo>
                  <a:lnTo>
                    <a:pt x="827064" y="2872882"/>
                  </a:lnTo>
                  <a:lnTo>
                    <a:pt x="809001" y="2850066"/>
                  </a:lnTo>
                  <a:lnTo>
                    <a:pt x="789988" y="2828201"/>
                  </a:lnTo>
                  <a:lnTo>
                    <a:pt x="768123" y="2809188"/>
                  </a:lnTo>
                  <a:lnTo>
                    <a:pt x="747208" y="2792076"/>
                  </a:lnTo>
                  <a:lnTo>
                    <a:pt x="723443" y="2778768"/>
                  </a:lnTo>
                  <a:lnTo>
                    <a:pt x="697775" y="2767359"/>
                  </a:lnTo>
                  <a:lnTo>
                    <a:pt x="670207" y="2757853"/>
                  </a:lnTo>
                  <a:lnTo>
                    <a:pt x="641687" y="2749297"/>
                  </a:lnTo>
                  <a:lnTo>
                    <a:pt x="613168" y="2741692"/>
                  </a:lnTo>
                  <a:lnTo>
                    <a:pt x="583698" y="2734086"/>
                  </a:lnTo>
                  <a:lnTo>
                    <a:pt x="556129" y="2725530"/>
                  </a:lnTo>
                  <a:lnTo>
                    <a:pt x="528560" y="2716024"/>
                  </a:lnTo>
                  <a:lnTo>
                    <a:pt x="502893" y="2704615"/>
                  </a:lnTo>
                  <a:lnTo>
                    <a:pt x="480077" y="2690356"/>
                  </a:lnTo>
                  <a:lnTo>
                    <a:pt x="459162" y="2673244"/>
                  </a:lnTo>
                  <a:lnTo>
                    <a:pt x="442052" y="2652330"/>
                  </a:lnTo>
                  <a:lnTo>
                    <a:pt x="427792" y="2629514"/>
                  </a:lnTo>
                  <a:lnTo>
                    <a:pt x="416384" y="2603846"/>
                  </a:lnTo>
                  <a:lnTo>
                    <a:pt x="406878" y="2576277"/>
                  </a:lnTo>
                  <a:lnTo>
                    <a:pt x="398322" y="2548709"/>
                  </a:lnTo>
                  <a:lnTo>
                    <a:pt x="390717" y="2519238"/>
                  </a:lnTo>
                  <a:lnTo>
                    <a:pt x="383111" y="2490719"/>
                  </a:lnTo>
                  <a:lnTo>
                    <a:pt x="374555" y="2462199"/>
                  </a:lnTo>
                  <a:lnTo>
                    <a:pt x="365049" y="2434629"/>
                  </a:lnTo>
                  <a:lnTo>
                    <a:pt x="353641" y="2408961"/>
                  </a:lnTo>
                  <a:lnTo>
                    <a:pt x="340332" y="2385195"/>
                  </a:lnTo>
                  <a:lnTo>
                    <a:pt x="323221" y="2364281"/>
                  </a:lnTo>
                  <a:lnTo>
                    <a:pt x="304208" y="2342416"/>
                  </a:lnTo>
                  <a:lnTo>
                    <a:pt x="282343" y="2323403"/>
                  </a:lnTo>
                  <a:lnTo>
                    <a:pt x="258576" y="2305340"/>
                  </a:lnTo>
                  <a:lnTo>
                    <a:pt x="234810" y="2287278"/>
                  </a:lnTo>
                  <a:lnTo>
                    <a:pt x="211045" y="2269216"/>
                  </a:lnTo>
                  <a:lnTo>
                    <a:pt x="188228" y="2251152"/>
                  </a:lnTo>
                  <a:lnTo>
                    <a:pt x="166363" y="2231189"/>
                  </a:lnTo>
                  <a:lnTo>
                    <a:pt x="147351" y="2211226"/>
                  </a:lnTo>
                  <a:lnTo>
                    <a:pt x="131190" y="2188410"/>
                  </a:lnTo>
                  <a:lnTo>
                    <a:pt x="118832" y="2164644"/>
                  </a:lnTo>
                  <a:lnTo>
                    <a:pt x="110276" y="2136125"/>
                  </a:lnTo>
                  <a:lnTo>
                    <a:pt x="106473" y="2106654"/>
                  </a:lnTo>
                  <a:lnTo>
                    <a:pt x="105522" y="2076232"/>
                  </a:lnTo>
                  <a:lnTo>
                    <a:pt x="108374" y="2043910"/>
                  </a:lnTo>
                  <a:lnTo>
                    <a:pt x="112177" y="2011588"/>
                  </a:lnTo>
                  <a:lnTo>
                    <a:pt x="116930" y="1979265"/>
                  </a:lnTo>
                  <a:lnTo>
                    <a:pt x="120733" y="1946943"/>
                  </a:lnTo>
                  <a:lnTo>
                    <a:pt x="122635" y="1914621"/>
                  </a:lnTo>
                  <a:lnTo>
                    <a:pt x="122635" y="1883249"/>
                  </a:lnTo>
                  <a:lnTo>
                    <a:pt x="118832" y="1853779"/>
                  </a:lnTo>
                  <a:lnTo>
                    <a:pt x="111226" y="1824309"/>
                  </a:lnTo>
                  <a:lnTo>
                    <a:pt x="99818" y="1796739"/>
                  </a:lnTo>
                  <a:lnTo>
                    <a:pt x="85559" y="1768220"/>
                  </a:lnTo>
                  <a:lnTo>
                    <a:pt x="69398" y="1739701"/>
                  </a:lnTo>
                  <a:lnTo>
                    <a:pt x="52287" y="1711181"/>
                  </a:lnTo>
                  <a:lnTo>
                    <a:pt x="36126" y="1683611"/>
                  </a:lnTo>
                  <a:lnTo>
                    <a:pt x="21865" y="1654141"/>
                  </a:lnTo>
                  <a:lnTo>
                    <a:pt x="10458" y="1625621"/>
                  </a:lnTo>
                  <a:lnTo>
                    <a:pt x="2853" y="1596151"/>
                  </a:lnTo>
                  <a:lnTo>
                    <a:pt x="0" y="1565730"/>
                  </a:lnTo>
                  <a:lnTo>
                    <a:pt x="2853" y="1535310"/>
                  </a:lnTo>
                  <a:lnTo>
                    <a:pt x="10458" y="1505839"/>
                  </a:lnTo>
                  <a:lnTo>
                    <a:pt x="21865" y="1477319"/>
                  </a:lnTo>
                  <a:lnTo>
                    <a:pt x="36126" y="1447849"/>
                  </a:lnTo>
                  <a:lnTo>
                    <a:pt x="52287" y="1420280"/>
                  </a:lnTo>
                  <a:lnTo>
                    <a:pt x="69398" y="1391761"/>
                  </a:lnTo>
                  <a:lnTo>
                    <a:pt x="85559" y="1363240"/>
                  </a:lnTo>
                  <a:lnTo>
                    <a:pt x="99818" y="1334721"/>
                  </a:lnTo>
                  <a:lnTo>
                    <a:pt x="111226" y="1307152"/>
                  </a:lnTo>
                  <a:lnTo>
                    <a:pt x="118832" y="1277681"/>
                  </a:lnTo>
                  <a:lnTo>
                    <a:pt x="122635" y="1248211"/>
                  </a:lnTo>
                  <a:lnTo>
                    <a:pt x="122635" y="1216840"/>
                  </a:lnTo>
                  <a:lnTo>
                    <a:pt x="120733" y="1184517"/>
                  </a:lnTo>
                  <a:lnTo>
                    <a:pt x="116930" y="1152195"/>
                  </a:lnTo>
                  <a:lnTo>
                    <a:pt x="112177" y="1119872"/>
                  </a:lnTo>
                  <a:lnTo>
                    <a:pt x="108374" y="1087550"/>
                  </a:lnTo>
                  <a:lnTo>
                    <a:pt x="105522" y="1055228"/>
                  </a:lnTo>
                  <a:lnTo>
                    <a:pt x="106473" y="1024807"/>
                  </a:lnTo>
                  <a:lnTo>
                    <a:pt x="110276" y="995337"/>
                  </a:lnTo>
                  <a:lnTo>
                    <a:pt x="118832" y="966817"/>
                  </a:lnTo>
                  <a:lnTo>
                    <a:pt x="131190" y="943051"/>
                  </a:lnTo>
                  <a:lnTo>
                    <a:pt x="147351" y="920235"/>
                  </a:lnTo>
                  <a:lnTo>
                    <a:pt x="166363" y="900271"/>
                  </a:lnTo>
                  <a:lnTo>
                    <a:pt x="188228" y="880308"/>
                  </a:lnTo>
                  <a:lnTo>
                    <a:pt x="211045" y="862244"/>
                  </a:lnTo>
                  <a:lnTo>
                    <a:pt x="234810" y="844182"/>
                  </a:lnTo>
                  <a:lnTo>
                    <a:pt x="258576" y="826120"/>
                  </a:lnTo>
                  <a:lnTo>
                    <a:pt x="282343" y="808058"/>
                  </a:lnTo>
                  <a:lnTo>
                    <a:pt x="304208" y="789045"/>
                  </a:lnTo>
                  <a:lnTo>
                    <a:pt x="323221" y="767180"/>
                  </a:lnTo>
                  <a:lnTo>
                    <a:pt x="340332" y="746265"/>
                  </a:lnTo>
                  <a:lnTo>
                    <a:pt x="353641" y="722499"/>
                  </a:lnTo>
                  <a:lnTo>
                    <a:pt x="365049" y="696831"/>
                  </a:lnTo>
                  <a:lnTo>
                    <a:pt x="374555" y="669262"/>
                  </a:lnTo>
                  <a:lnTo>
                    <a:pt x="383111" y="640741"/>
                  </a:lnTo>
                  <a:lnTo>
                    <a:pt x="390717" y="612222"/>
                  </a:lnTo>
                  <a:lnTo>
                    <a:pt x="398322" y="582752"/>
                  </a:lnTo>
                  <a:lnTo>
                    <a:pt x="406878" y="555183"/>
                  </a:lnTo>
                  <a:lnTo>
                    <a:pt x="416384" y="527613"/>
                  </a:lnTo>
                  <a:lnTo>
                    <a:pt x="427792" y="501946"/>
                  </a:lnTo>
                  <a:lnTo>
                    <a:pt x="442052" y="479131"/>
                  </a:lnTo>
                  <a:lnTo>
                    <a:pt x="459162" y="458216"/>
                  </a:lnTo>
                  <a:lnTo>
                    <a:pt x="480077" y="441104"/>
                  </a:lnTo>
                  <a:lnTo>
                    <a:pt x="502893" y="426845"/>
                  </a:lnTo>
                  <a:lnTo>
                    <a:pt x="528560" y="415437"/>
                  </a:lnTo>
                  <a:lnTo>
                    <a:pt x="556129" y="405930"/>
                  </a:lnTo>
                  <a:lnTo>
                    <a:pt x="583698" y="397374"/>
                  </a:lnTo>
                  <a:lnTo>
                    <a:pt x="613168" y="389769"/>
                  </a:lnTo>
                  <a:lnTo>
                    <a:pt x="641687" y="382163"/>
                  </a:lnTo>
                  <a:lnTo>
                    <a:pt x="670207" y="373607"/>
                  </a:lnTo>
                  <a:lnTo>
                    <a:pt x="697775" y="364101"/>
                  </a:lnTo>
                  <a:lnTo>
                    <a:pt x="723443" y="352693"/>
                  </a:lnTo>
                  <a:lnTo>
                    <a:pt x="747208" y="339385"/>
                  </a:lnTo>
                  <a:lnTo>
                    <a:pt x="768123" y="322273"/>
                  </a:lnTo>
                  <a:lnTo>
                    <a:pt x="789988" y="303259"/>
                  </a:lnTo>
                  <a:lnTo>
                    <a:pt x="809001" y="281394"/>
                  </a:lnTo>
                  <a:lnTo>
                    <a:pt x="827064" y="258578"/>
                  </a:lnTo>
                  <a:lnTo>
                    <a:pt x="845126" y="234812"/>
                  </a:lnTo>
                  <a:lnTo>
                    <a:pt x="863188" y="211045"/>
                  </a:lnTo>
                  <a:lnTo>
                    <a:pt x="881250" y="188230"/>
                  </a:lnTo>
                  <a:lnTo>
                    <a:pt x="901214" y="166365"/>
                  </a:lnTo>
                  <a:lnTo>
                    <a:pt x="921177" y="147352"/>
                  </a:lnTo>
                  <a:lnTo>
                    <a:pt x="943993" y="131191"/>
                  </a:lnTo>
                  <a:lnTo>
                    <a:pt x="967759" y="118832"/>
                  </a:lnTo>
                  <a:lnTo>
                    <a:pt x="996279" y="110276"/>
                  </a:lnTo>
                  <a:lnTo>
                    <a:pt x="1025749" y="106473"/>
                  </a:lnTo>
                  <a:lnTo>
                    <a:pt x="1056169" y="105523"/>
                  </a:lnTo>
                  <a:lnTo>
                    <a:pt x="1088490" y="108375"/>
                  </a:lnTo>
                  <a:lnTo>
                    <a:pt x="1120813" y="112178"/>
                  </a:lnTo>
                  <a:lnTo>
                    <a:pt x="1153136" y="116931"/>
                  </a:lnTo>
                  <a:lnTo>
                    <a:pt x="1185457" y="120734"/>
                  </a:lnTo>
                  <a:lnTo>
                    <a:pt x="1217779" y="122635"/>
                  </a:lnTo>
                  <a:lnTo>
                    <a:pt x="1249151" y="122635"/>
                  </a:lnTo>
                  <a:lnTo>
                    <a:pt x="1278621" y="118832"/>
                  </a:lnTo>
                  <a:lnTo>
                    <a:pt x="1308092" y="111226"/>
                  </a:lnTo>
                  <a:lnTo>
                    <a:pt x="1336610" y="99819"/>
                  </a:lnTo>
                  <a:lnTo>
                    <a:pt x="1365129" y="84608"/>
                  </a:lnTo>
                  <a:lnTo>
                    <a:pt x="1393649" y="69398"/>
                  </a:lnTo>
                  <a:lnTo>
                    <a:pt x="1422168" y="52286"/>
                  </a:lnTo>
                  <a:lnTo>
                    <a:pt x="1449738" y="36125"/>
                  </a:lnTo>
                  <a:lnTo>
                    <a:pt x="1479208" y="21865"/>
                  </a:lnTo>
                  <a:lnTo>
                    <a:pt x="1507727" y="10457"/>
                  </a:lnTo>
                  <a:lnTo>
                    <a:pt x="1537197" y="285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7" name="Picture 6"/>
          <p:cNvPicPr>
            <a:picLocks noChangeAspect="1"/>
          </p:cNvPicPr>
          <p:nvPr/>
        </p:nvPicPr>
        <p:blipFill>
          <a:blip r:embed="rId5"/>
          <a:stretch>
            <a:fillRect/>
          </a:stretch>
        </p:blipFill>
        <p:spPr>
          <a:xfrm rot="21600000">
            <a:off x="6207039" y="3114580"/>
            <a:ext cx="2160000" cy="2160000"/>
          </a:xfrm>
          <a:prstGeom prst="rect">
            <a:avLst/>
          </a:prstGeom>
        </p:spPr>
      </p:pic>
      <p:pic>
        <p:nvPicPr>
          <p:cNvPr id="6" name="Content Placeholder 5"/>
          <p:cNvPicPr>
            <a:picLocks noGrp="1" noChangeAspect="1"/>
          </p:cNvPicPr>
          <p:nvPr>
            <p:ph sz="half" idx="2"/>
          </p:nvPr>
        </p:nvPicPr>
        <p:blipFill>
          <a:blip r:embed="rId6"/>
          <a:stretch>
            <a:fillRect/>
          </a:stretch>
        </p:blipFill>
        <p:spPr>
          <a:xfrm>
            <a:off x="9624766" y="5253809"/>
            <a:ext cx="2338323" cy="683959"/>
          </a:xfrm>
          <a:prstGeom prst="rect">
            <a:avLst/>
          </a:prstGeom>
        </p:spPr>
      </p:pic>
      <p:sp>
        <p:nvSpPr>
          <p:cNvPr id="11" name="Slide Number Placeholder 3">
            <a:extLst>
              <a:ext uri="{FF2B5EF4-FFF2-40B4-BE49-F238E27FC236}">
                <a16:creationId xmlns:a16="http://schemas.microsoft.com/office/drawing/2014/main" id="{9728D81A-270F-4F4D-9CAC-1A9E648DA1D3}"/>
              </a:ext>
            </a:extLst>
          </p:cNvPr>
          <p:cNvSpPr txBox="1">
            <a:spLocks/>
          </p:cNvSpPr>
          <p:nvPr/>
        </p:nvSpPr>
        <p:spPr>
          <a:xfrm>
            <a:off x="10216470" y="6015146"/>
            <a:ext cx="1154914" cy="561479"/>
          </a:xfrm>
          <a:prstGeom prst="ellipse">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CCE7EACD-A346-A34B-BBAF-EF458C812BA9}" type="slidenum">
              <a:rPr lang="en-US" smtClean="0"/>
              <a:pPr>
                <a:lnSpc>
                  <a:spcPct val="90000"/>
                </a:lnSpc>
                <a:spcAft>
                  <a:spcPts val="600"/>
                </a:spcAft>
              </a:pPr>
              <a:t>19</a:t>
            </a:fld>
            <a:endParaRPr lang="en-US" dirty="0"/>
          </a:p>
        </p:txBody>
      </p:sp>
    </p:spTree>
    <p:custDataLst>
      <p:tags r:id="rId1"/>
    </p:custDataLst>
    <p:extLst>
      <p:ext uri="{BB962C8B-B14F-4D97-AF65-F5344CB8AC3E}">
        <p14:creationId xmlns:p14="http://schemas.microsoft.com/office/powerpoint/2010/main" val="1660741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057957-6EE2-4576-A98C-FCB1C8C87BD2}"/>
              </a:ext>
            </a:extLst>
          </p:cNvPr>
          <p:cNvSpPr>
            <a:spLocks noGrp="1"/>
          </p:cNvSpPr>
          <p:nvPr>
            <p:ph type="title"/>
          </p:nvPr>
        </p:nvSpPr>
        <p:spPr>
          <a:xfrm>
            <a:off x="1166650" y="1332952"/>
            <a:ext cx="3926898" cy="3921176"/>
          </a:xfrm>
        </p:spPr>
        <p:txBody>
          <a:bodyPr anchor="ctr">
            <a:normAutofit/>
          </a:bodyPr>
          <a:lstStyle/>
          <a:p>
            <a:r>
              <a:rPr lang="en-US" sz="5400" b="1" dirty="0"/>
              <a:t>Flexible Benefits Topics </a:t>
            </a:r>
          </a:p>
        </p:txBody>
      </p:sp>
      <p:grpSp>
        <p:nvGrpSpPr>
          <p:cNvPr id="63" name="Group 62">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64"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A33A6DE9-BEEE-4354-881F-E26D84D10D80}"/>
              </a:ext>
            </a:extLst>
          </p:cNvPr>
          <p:cNvSpPr>
            <a:spLocks noGrp="1"/>
          </p:cNvSpPr>
          <p:nvPr>
            <p:ph idx="1"/>
          </p:nvPr>
        </p:nvSpPr>
        <p:spPr>
          <a:xfrm>
            <a:off x="6421120" y="499833"/>
            <a:ext cx="5100320" cy="5581226"/>
          </a:xfrm>
        </p:spPr>
        <p:txBody>
          <a:bodyPr anchor="ctr">
            <a:normAutofit/>
          </a:bodyPr>
          <a:lstStyle/>
          <a:p>
            <a:r>
              <a:rPr lang="en-US" sz="2200" dirty="0"/>
              <a:t>Human Resources Administration (HRA) Flexible Benefits Team</a:t>
            </a:r>
          </a:p>
          <a:p>
            <a:r>
              <a:rPr lang="en-US" sz="2200" dirty="0"/>
              <a:t>Open Enrollment Period</a:t>
            </a:r>
          </a:p>
          <a:p>
            <a:r>
              <a:rPr lang="en-US" sz="2200" dirty="0"/>
              <a:t>2023 Flexible Benefits Program Enhancements and Changes</a:t>
            </a:r>
          </a:p>
          <a:p>
            <a:r>
              <a:rPr lang="en-US" sz="2200" dirty="0"/>
              <a:t>2023 Flexible Benefits Vendors</a:t>
            </a:r>
          </a:p>
          <a:p>
            <a:r>
              <a:rPr lang="en-US" sz="2200" dirty="0"/>
              <a:t>2023 Flexible Benefits Plan Options</a:t>
            </a:r>
          </a:p>
          <a:p>
            <a:r>
              <a:rPr lang="en-US" sz="2200" dirty="0"/>
              <a:t>Flexible Benefits Virtual Benefits Fair</a:t>
            </a:r>
          </a:p>
          <a:p>
            <a:r>
              <a:rPr lang="en-US" sz="2200" dirty="0"/>
              <a:t>GaBreeze Enrollment Portal</a:t>
            </a:r>
          </a:p>
          <a:p>
            <a:r>
              <a:rPr lang="en-US" sz="2200" dirty="0"/>
              <a:t>Open Enrollment (OE) Reminders </a:t>
            </a:r>
          </a:p>
          <a:p>
            <a:r>
              <a:rPr lang="en-US" sz="2200" dirty="0"/>
              <a:t>Open Enrollment (OE) Helpful Hints</a:t>
            </a:r>
          </a:p>
          <a:p>
            <a:r>
              <a:rPr lang="en-US" sz="2200" dirty="0"/>
              <a:t>Open Enrollment (OE) Report</a:t>
            </a:r>
          </a:p>
          <a:p>
            <a:r>
              <a:rPr lang="en-US" sz="2200" dirty="0"/>
              <a:t>Resources</a:t>
            </a:r>
          </a:p>
          <a:p>
            <a:endParaRPr lang="en-US" sz="2200" dirty="0"/>
          </a:p>
        </p:txBody>
      </p:sp>
      <p:sp>
        <p:nvSpPr>
          <p:cNvPr id="30" name="Slide Number Placeholder 1">
            <a:extLst>
              <a:ext uri="{FF2B5EF4-FFF2-40B4-BE49-F238E27FC236}">
                <a16:creationId xmlns:a16="http://schemas.microsoft.com/office/drawing/2014/main" id="{E3C6D52C-1156-4858-B9FB-C52779009704}"/>
              </a:ext>
            </a:extLst>
          </p:cNvPr>
          <p:cNvSpPr>
            <a:spLocks noGrp="1"/>
          </p:cNvSpPr>
          <p:nvPr>
            <p:ph type="sldNum" sz="quarter" idx="12"/>
          </p:nvPr>
        </p:nvSpPr>
        <p:spPr>
          <a:xfrm>
            <a:off x="8610600" y="6356350"/>
            <a:ext cx="2743200" cy="365125"/>
          </a:xfrm>
        </p:spPr>
        <p:txBody>
          <a:bodyPr/>
          <a:lstStyle/>
          <a:p>
            <a:fld id="{42F278E8-EAD3-4AF6-88BB-46BDB459C264}"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1005425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36397" y="502020"/>
            <a:ext cx="5323715" cy="1642970"/>
          </a:xfrm>
        </p:spPr>
        <p:txBody>
          <a:bodyPr vert="horz" lIns="91440" tIns="45720" rIns="91440" bIns="45720" rtlCol="0" anchor="b">
            <a:normAutofit/>
          </a:bodyPr>
          <a:lstStyle/>
          <a:p>
            <a:r>
              <a:rPr lang="en-US" sz="4000" b="1" kern="1200" dirty="0">
                <a:solidFill>
                  <a:schemeClr val="tx1"/>
                </a:solidFill>
                <a:latin typeface="+mj-lt"/>
                <a:ea typeface="+mj-ea"/>
                <a:cs typeface="+mj-cs"/>
              </a:rPr>
              <a:t>Open Enrollment (OE) Reminders cont’d</a:t>
            </a:r>
          </a:p>
        </p:txBody>
      </p:sp>
      <p:sp>
        <p:nvSpPr>
          <p:cNvPr id="3" name="Content Placeholder 2"/>
          <p:cNvSpPr>
            <a:spLocks noGrp="1"/>
          </p:cNvSpPr>
          <p:nvPr>
            <p:ph sz="half" idx="1"/>
          </p:nvPr>
        </p:nvSpPr>
        <p:spPr>
          <a:xfrm>
            <a:off x="1144923" y="2405894"/>
            <a:ext cx="5315189" cy="3535083"/>
          </a:xfrm>
        </p:spPr>
        <p:txBody>
          <a:bodyPr vert="horz" lIns="91440" tIns="45720" rIns="91440" bIns="45720" rtlCol="0" anchor="t">
            <a:normAutofit/>
          </a:bodyPr>
          <a:lstStyle/>
          <a:p>
            <a:pPr marL="0" indent="0">
              <a:buNone/>
            </a:pPr>
            <a:r>
              <a:rPr lang="en-US" sz="1600" dirty="0"/>
              <a:t>Employees will receive a confirmation number upon successfully completing their OE elections. </a:t>
            </a:r>
          </a:p>
          <a:p>
            <a:pPr marL="0" indent="0">
              <a:buNone/>
            </a:pPr>
            <a:r>
              <a:rPr lang="en-US" sz="1600" b="1" dirty="0"/>
              <a:t>Note:  </a:t>
            </a:r>
            <a:r>
              <a:rPr lang="en-US" sz="1600" dirty="0"/>
              <a:t>You must select the “Complete Enrollment” button once you’ve completed your elections.</a:t>
            </a:r>
          </a:p>
          <a:p>
            <a:pPr marL="0" indent="0">
              <a:buNone/>
            </a:pPr>
            <a:endParaRPr lang="en-US" sz="1600" dirty="0"/>
          </a:p>
          <a:p>
            <a:pPr marL="0" indent="0">
              <a:buNone/>
            </a:pPr>
            <a:r>
              <a:rPr lang="en-US" sz="1600" dirty="0"/>
              <a:t>Additional changes will be permitted online during the during the Open Enrollment period of </a:t>
            </a:r>
            <a:r>
              <a:rPr lang="en-US" sz="1600" b="1" dirty="0"/>
              <a:t>October 17, 2022 through November 5, 2022.</a:t>
            </a:r>
          </a:p>
          <a:p>
            <a:pPr lvl="1">
              <a:buFont typeface="Wingdings" panose="05000000000000000000" pitchFamily="2" charset="2"/>
              <a:buChar char="ü"/>
            </a:pPr>
            <a:r>
              <a:rPr lang="en-US" sz="1600" dirty="0"/>
              <a:t>Employees will retain the same confirmation number.</a:t>
            </a:r>
          </a:p>
          <a:p>
            <a:pPr lvl="1">
              <a:buFont typeface="Wingdings" panose="05000000000000000000" pitchFamily="2" charset="2"/>
              <a:buChar char="ü"/>
            </a:pPr>
            <a:r>
              <a:rPr lang="en-US" sz="1600" dirty="0"/>
              <a:t>Date/time stamp will update to reflect the most recent completion.</a:t>
            </a:r>
          </a:p>
          <a:p>
            <a:pPr lvl="1">
              <a:buFont typeface="Wingdings" panose="05000000000000000000" pitchFamily="2" charset="2"/>
              <a:buChar char="ü"/>
            </a:pPr>
            <a:r>
              <a:rPr lang="en-US" sz="1600" dirty="0"/>
              <a:t>The last change will lock in the employees’ flexible benefits election for 2023 Plan Year.</a:t>
            </a:r>
          </a:p>
          <a:p>
            <a:endParaRPr lang="en-US" sz="1600" dirty="0"/>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p:cNvPicPr>
            <a:picLocks noGrp="1" noChangeAspect="1"/>
          </p:cNvPicPr>
          <p:nvPr>
            <p:ph sz="half" idx="2"/>
          </p:nvPr>
        </p:nvPicPr>
        <p:blipFill>
          <a:blip r:embed="rId3"/>
          <a:stretch>
            <a:fillRect/>
          </a:stretch>
        </p:blipFill>
        <p:spPr>
          <a:xfrm>
            <a:off x="7075967" y="1354456"/>
            <a:ext cx="4170530" cy="4180981"/>
          </a:xfrm>
          <a:prstGeom prst="rect">
            <a:avLst/>
          </a:prstGeom>
        </p:spPr>
      </p:pic>
      <p:sp>
        <p:nvSpPr>
          <p:cNvPr id="5" name="Slide Number Placeholder 4"/>
          <p:cNvSpPr>
            <a:spLocks noGrp="1"/>
          </p:cNvSpPr>
          <p:nvPr>
            <p:ph type="sldNum" sz="quarter" idx="12"/>
          </p:nvPr>
        </p:nvSpPr>
        <p:spPr>
          <a:xfrm>
            <a:off x="10668000" y="6459378"/>
            <a:ext cx="657225" cy="365125"/>
          </a:xfrm>
        </p:spPr>
        <p:txBody>
          <a:bodyPr vert="horz" lIns="91440" tIns="45720" rIns="91440" bIns="45720" rtlCol="0" anchor="ctr">
            <a:normAutofit/>
          </a:bodyPr>
          <a:lstStyle/>
          <a:p>
            <a:pPr defTabSz="914400">
              <a:spcAft>
                <a:spcPts val="600"/>
              </a:spcAft>
            </a:pPr>
            <a:fld id="{CCE7EACD-A346-A34B-BBAF-EF458C812BA9}" type="slidenum">
              <a:rPr lang="en-US" sz="1100">
                <a:solidFill>
                  <a:srgbClr val="FFFFFF"/>
                </a:solidFill>
              </a:rPr>
              <a:pPr defTabSz="914400">
                <a:spcAft>
                  <a:spcPts val="600"/>
                </a:spcAft>
              </a:pPr>
              <a:t>20</a:t>
            </a:fld>
            <a:endParaRPr lang="en-US" sz="1100" dirty="0">
              <a:solidFill>
                <a:srgbClr val="FFFFFF"/>
              </a:solidFill>
            </a:endParaRPr>
          </a:p>
        </p:txBody>
      </p:sp>
    </p:spTree>
    <p:custDataLst>
      <p:tags r:id="rId1"/>
    </p:custDataLst>
    <p:extLst>
      <p:ext uri="{BB962C8B-B14F-4D97-AF65-F5344CB8AC3E}">
        <p14:creationId xmlns:p14="http://schemas.microsoft.com/office/powerpoint/2010/main" val="1986363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4" name="Rectangle 35">
            <a:extLst>
              <a:ext uri="{FF2B5EF4-FFF2-40B4-BE49-F238E27FC236}">
                <a16:creationId xmlns:a16="http://schemas.microsoft.com/office/drawing/2014/main" id="{70974B75-0842-4B76-957F-0E0C736A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37034" y="609598"/>
            <a:ext cx="7407658" cy="1330841"/>
          </a:xfrm>
        </p:spPr>
        <p:txBody>
          <a:bodyPr vert="horz" lIns="91440" tIns="45720" rIns="91440" bIns="45720" rtlCol="0" anchor="ctr">
            <a:normAutofit/>
          </a:bodyPr>
          <a:lstStyle/>
          <a:p>
            <a:r>
              <a:rPr lang="en-US" sz="3600" b="1" dirty="0">
                <a:solidFill>
                  <a:schemeClr val="bg2">
                    <a:lumMod val="25000"/>
                  </a:schemeClr>
                </a:solidFill>
              </a:rPr>
              <a:t>Open Enrollment (OE) Reminders cont’d</a:t>
            </a:r>
          </a:p>
        </p:txBody>
      </p:sp>
      <p:sp>
        <p:nvSpPr>
          <p:cNvPr id="9" name="Content Placeholder 3"/>
          <p:cNvSpPr txBox="1">
            <a:spLocks/>
          </p:cNvSpPr>
          <p:nvPr/>
        </p:nvSpPr>
        <p:spPr>
          <a:xfrm>
            <a:off x="1137035" y="2194102"/>
            <a:ext cx="7215395" cy="3733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endParaRPr lang="en-US" sz="2000" dirty="0">
              <a:solidFill>
                <a:schemeClr val="tx1">
                  <a:lumMod val="85000"/>
                  <a:lumOff val="15000"/>
                </a:schemeClr>
              </a:solidFill>
            </a:endParaRPr>
          </a:p>
          <a:p>
            <a:pPr marL="0" indent="0">
              <a:buNone/>
            </a:pPr>
            <a:r>
              <a:rPr lang="en-US" sz="2000" b="1" dirty="0">
                <a:solidFill>
                  <a:schemeClr val="bg2">
                    <a:lumMod val="25000"/>
                  </a:schemeClr>
                </a:solidFill>
              </a:rPr>
              <a:t>Flexible Spending Accounts (FSAs)</a:t>
            </a:r>
          </a:p>
          <a:p>
            <a:r>
              <a:rPr lang="en-US" sz="2000" dirty="0">
                <a:solidFill>
                  <a:schemeClr val="bg2">
                    <a:lumMod val="25000"/>
                  </a:schemeClr>
                </a:solidFill>
              </a:rPr>
              <a:t>Employees must re-enroll in the Health Care Flexible Spending Account (HCFSA) and Dependent Care Flexible Spending Account (DCFSA) during Open Enrollment. FSAs do not roll over</a:t>
            </a:r>
          </a:p>
          <a:p>
            <a:pPr lvl="0">
              <a:defRPr/>
            </a:pPr>
            <a:r>
              <a:rPr lang="en-US" sz="2000" u="sng" dirty="0">
                <a:solidFill>
                  <a:schemeClr val="bg2">
                    <a:lumMod val="25000"/>
                  </a:schemeClr>
                </a:solidFill>
                <a:hlinkClick r:id="rId3">
                  <a:extLst>
                    <a:ext uri="{A12FA001-AC4F-418D-AE19-62706E023703}">
                      <ahyp:hlinkClr xmlns:ahyp="http://schemas.microsoft.com/office/drawing/2018/hyperlinkcolor" val="tx"/>
                    </a:ext>
                  </a:extLst>
                </a:hlinkClick>
              </a:rPr>
              <a:t>https://myspendingaccount.wageworks.com/</a:t>
            </a:r>
            <a:r>
              <a:rPr lang="en-US" sz="2000" dirty="0">
                <a:solidFill>
                  <a:schemeClr val="bg2">
                    <a:lumMod val="25000"/>
                  </a:schemeClr>
                </a:solidFill>
              </a:rPr>
              <a:t> is the 1</a:t>
            </a:r>
            <a:r>
              <a:rPr lang="en-US" sz="2000" baseline="30000" dirty="0">
                <a:solidFill>
                  <a:schemeClr val="bg2">
                    <a:lumMod val="25000"/>
                  </a:schemeClr>
                </a:solidFill>
              </a:rPr>
              <a:t>st</a:t>
            </a:r>
            <a:r>
              <a:rPr lang="en-US" sz="2000" dirty="0">
                <a:solidFill>
                  <a:schemeClr val="bg2">
                    <a:lumMod val="25000"/>
                  </a:schemeClr>
                </a:solidFill>
              </a:rPr>
              <a:t> stop for research, employee inquiries, and to check HCFSA and DCFSA balances</a:t>
            </a:r>
          </a:p>
          <a:p>
            <a:pPr>
              <a:defRPr/>
            </a:pPr>
            <a:endParaRPr lang="en-US" sz="2000" dirty="0">
              <a:solidFill>
                <a:schemeClr val="tx1">
                  <a:lumMod val="85000"/>
                  <a:lumOff val="15000"/>
                </a:schemeClr>
              </a:solidFill>
            </a:endParaRPr>
          </a:p>
        </p:txBody>
      </p:sp>
      <p:sp>
        <p:nvSpPr>
          <p:cNvPr id="55" name="Freeform: Shape 37">
            <a:extLst>
              <a:ext uri="{FF2B5EF4-FFF2-40B4-BE49-F238E27FC236}">
                <a16:creationId xmlns:a16="http://schemas.microsoft.com/office/drawing/2014/main" id="{72E29C87-9572-491A-BB3F-FB4640339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0600" y="0"/>
            <a:ext cx="3581400" cy="6858000"/>
          </a:xfrm>
          <a:custGeom>
            <a:avLst/>
            <a:gdLst>
              <a:gd name="connsiteX0" fmla="*/ 103528 w 3531060"/>
              <a:gd name="connsiteY0" fmla="*/ 0 h 6858000"/>
              <a:gd name="connsiteX1" fmla="*/ 3531060 w 3531060"/>
              <a:gd name="connsiteY1" fmla="*/ 0 h 6858000"/>
              <a:gd name="connsiteX2" fmla="*/ 3531060 w 3531060"/>
              <a:gd name="connsiteY2" fmla="*/ 6858000 h 6858000"/>
              <a:gd name="connsiteX3" fmla="*/ 11227 w 3531060"/>
              <a:gd name="connsiteY3" fmla="*/ 6858000 h 6858000"/>
              <a:gd name="connsiteX4" fmla="*/ 13007 w 3531060"/>
              <a:gd name="connsiteY4" fmla="*/ 6830689 h 6858000"/>
              <a:gd name="connsiteX5" fmla="*/ 13816 w 3531060"/>
              <a:gd name="connsiteY5" fmla="*/ 6805387 h 6858000"/>
              <a:gd name="connsiteX6" fmla="*/ 6804 w 3531060"/>
              <a:gd name="connsiteY6" fmla="*/ 6745068 h 6858000"/>
              <a:gd name="connsiteX7" fmla="*/ 0 w 3531060"/>
              <a:gd name="connsiteY7" fmla="*/ 6729489 h 6858000"/>
              <a:gd name="connsiteX8" fmla="*/ 2954 w 3531060"/>
              <a:gd name="connsiteY8" fmla="*/ 6720173 h 6858000"/>
              <a:gd name="connsiteX9" fmla="*/ 5781 w 3531060"/>
              <a:gd name="connsiteY9" fmla="*/ 6647880 h 6858000"/>
              <a:gd name="connsiteX10" fmla="*/ 18369 w 3531060"/>
              <a:gd name="connsiteY10" fmla="*/ 6601567 h 6858000"/>
              <a:gd name="connsiteX11" fmla="*/ 23416 w 3531060"/>
              <a:gd name="connsiteY11" fmla="*/ 6560762 h 6858000"/>
              <a:gd name="connsiteX12" fmla="*/ 18598 w 3531060"/>
              <a:gd name="connsiteY12" fmla="*/ 6513714 h 6858000"/>
              <a:gd name="connsiteX13" fmla="*/ 59435 w 3531060"/>
              <a:gd name="connsiteY13" fmla="*/ 6445731 h 6858000"/>
              <a:gd name="connsiteX14" fmla="*/ 63794 w 3531060"/>
              <a:gd name="connsiteY14" fmla="*/ 6393381 h 6858000"/>
              <a:gd name="connsiteX15" fmla="*/ 106081 w 3531060"/>
              <a:gd name="connsiteY15" fmla="*/ 6308405 h 6858000"/>
              <a:gd name="connsiteX16" fmla="*/ 113316 w 3531060"/>
              <a:gd name="connsiteY16" fmla="*/ 6212827 h 6858000"/>
              <a:gd name="connsiteX17" fmla="*/ 254196 w 3531060"/>
              <a:gd name="connsiteY17" fmla="*/ 5897402 h 6858000"/>
              <a:gd name="connsiteX18" fmla="*/ 262830 w 3531060"/>
              <a:gd name="connsiteY18" fmla="*/ 5814193 h 6858000"/>
              <a:gd name="connsiteX19" fmla="*/ 280557 w 3531060"/>
              <a:gd name="connsiteY19" fmla="*/ 5702062 h 6858000"/>
              <a:gd name="connsiteX20" fmla="*/ 297372 w 3531060"/>
              <a:gd name="connsiteY20" fmla="*/ 5654420 h 6858000"/>
              <a:gd name="connsiteX21" fmla="*/ 335148 w 3531060"/>
              <a:gd name="connsiteY21" fmla="*/ 5528164 h 6858000"/>
              <a:gd name="connsiteX22" fmla="*/ 360460 w 3531060"/>
              <a:gd name="connsiteY22" fmla="*/ 5405598 h 6858000"/>
              <a:gd name="connsiteX23" fmla="*/ 397460 w 3531060"/>
              <a:gd name="connsiteY23" fmla="*/ 5273144 h 6858000"/>
              <a:gd name="connsiteX24" fmla="*/ 494993 w 3531060"/>
              <a:gd name="connsiteY24" fmla="*/ 4964102 h 6858000"/>
              <a:gd name="connsiteX25" fmla="*/ 568696 w 3531060"/>
              <a:gd name="connsiteY25" fmla="*/ 4673314 h 6858000"/>
              <a:gd name="connsiteX26" fmla="*/ 564053 w 3531060"/>
              <a:gd name="connsiteY26" fmla="*/ 4444162 h 6858000"/>
              <a:gd name="connsiteX27" fmla="*/ 562482 w 3531060"/>
              <a:gd name="connsiteY27" fmla="*/ 4238831 h 6858000"/>
              <a:gd name="connsiteX28" fmla="*/ 566528 w 3531060"/>
              <a:gd name="connsiteY28" fmla="*/ 4167684 h 6858000"/>
              <a:gd name="connsiteX29" fmla="*/ 565861 w 3531060"/>
              <a:gd name="connsiteY29" fmla="*/ 4066422 h 6858000"/>
              <a:gd name="connsiteX30" fmla="*/ 535898 w 3531060"/>
              <a:gd name="connsiteY30" fmla="*/ 3956159 h 6858000"/>
              <a:gd name="connsiteX31" fmla="*/ 529864 w 3531060"/>
              <a:gd name="connsiteY31" fmla="*/ 3827475 h 6858000"/>
              <a:gd name="connsiteX32" fmla="*/ 529398 w 3531060"/>
              <a:gd name="connsiteY32" fmla="*/ 3731753 h 6858000"/>
              <a:gd name="connsiteX33" fmla="*/ 516932 w 3531060"/>
              <a:gd name="connsiteY33" fmla="*/ 3591228 h 6858000"/>
              <a:gd name="connsiteX34" fmla="*/ 516408 w 3531060"/>
              <a:gd name="connsiteY34" fmla="*/ 3470066 h 6858000"/>
              <a:gd name="connsiteX35" fmla="*/ 503912 w 3531060"/>
              <a:gd name="connsiteY35" fmla="*/ 3378353 h 6858000"/>
              <a:gd name="connsiteX36" fmla="*/ 510998 w 3531060"/>
              <a:gd name="connsiteY36" fmla="*/ 3426234 h 6858000"/>
              <a:gd name="connsiteX37" fmla="*/ 493021 w 3531060"/>
              <a:gd name="connsiteY37" fmla="*/ 3298102 h 6858000"/>
              <a:gd name="connsiteX38" fmla="*/ 476639 w 3531060"/>
              <a:gd name="connsiteY38" fmla="*/ 3237723 h 6858000"/>
              <a:gd name="connsiteX39" fmla="*/ 495722 w 3531060"/>
              <a:gd name="connsiteY39" fmla="*/ 3171637 h 6858000"/>
              <a:gd name="connsiteX40" fmla="*/ 450994 w 3531060"/>
              <a:gd name="connsiteY40" fmla="*/ 3065288 h 6858000"/>
              <a:gd name="connsiteX41" fmla="*/ 421746 w 3531060"/>
              <a:gd name="connsiteY41" fmla="*/ 2897536 h 6858000"/>
              <a:gd name="connsiteX42" fmla="*/ 385928 w 3531060"/>
              <a:gd name="connsiteY42" fmla="*/ 2840607 h 6858000"/>
              <a:gd name="connsiteX43" fmla="*/ 352690 w 3531060"/>
              <a:gd name="connsiteY43" fmla="*/ 2704145 h 6858000"/>
              <a:gd name="connsiteX44" fmla="*/ 327326 w 3531060"/>
              <a:gd name="connsiteY44" fmla="*/ 2596651 h 6858000"/>
              <a:gd name="connsiteX45" fmla="*/ 316968 w 3531060"/>
              <a:gd name="connsiteY45" fmla="*/ 2569830 h 6858000"/>
              <a:gd name="connsiteX46" fmla="*/ 291337 w 3531060"/>
              <a:gd name="connsiteY46" fmla="*/ 2512570 h 6858000"/>
              <a:gd name="connsiteX47" fmla="*/ 296082 w 3531060"/>
              <a:gd name="connsiteY47" fmla="*/ 2497590 h 6858000"/>
              <a:gd name="connsiteX48" fmla="*/ 296084 w 3531060"/>
              <a:gd name="connsiteY48" fmla="*/ 2497483 h 6858000"/>
              <a:gd name="connsiteX49" fmla="*/ 294022 w 3531060"/>
              <a:gd name="connsiteY49" fmla="*/ 2484247 h 6858000"/>
              <a:gd name="connsiteX50" fmla="*/ 292784 w 3531060"/>
              <a:gd name="connsiteY50" fmla="*/ 2486499 h 6858000"/>
              <a:gd name="connsiteX51" fmla="*/ 275200 w 3531060"/>
              <a:gd name="connsiteY51" fmla="*/ 2427557 h 6858000"/>
              <a:gd name="connsiteX52" fmla="*/ 286266 w 3531060"/>
              <a:gd name="connsiteY52" fmla="*/ 2384112 h 6858000"/>
              <a:gd name="connsiteX53" fmla="*/ 263813 w 3531060"/>
              <a:gd name="connsiteY53" fmla="*/ 2270223 h 6858000"/>
              <a:gd name="connsiteX54" fmla="*/ 238402 w 3531060"/>
              <a:gd name="connsiteY54" fmla="*/ 2198449 h 6858000"/>
              <a:gd name="connsiteX55" fmla="*/ 235318 w 3531060"/>
              <a:gd name="connsiteY55" fmla="*/ 2195917 h 6858000"/>
              <a:gd name="connsiteX56" fmla="*/ 230374 w 3531060"/>
              <a:gd name="connsiteY56" fmla="*/ 2180424 h 6858000"/>
              <a:gd name="connsiteX57" fmla="*/ 218180 w 3531060"/>
              <a:gd name="connsiteY57" fmla="*/ 2103866 h 6858000"/>
              <a:gd name="connsiteX58" fmla="*/ 215674 w 3531060"/>
              <a:gd name="connsiteY58" fmla="*/ 2091957 h 6858000"/>
              <a:gd name="connsiteX59" fmla="*/ 205319 w 3531060"/>
              <a:gd name="connsiteY59" fmla="*/ 2010962 h 6858000"/>
              <a:gd name="connsiteX60" fmla="*/ 203437 w 3531060"/>
              <a:gd name="connsiteY60" fmla="*/ 1997565 h 6858000"/>
              <a:gd name="connsiteX61" fmla="*/ 199907 w 3531060"/>
              <a:gd name="connsiteY61" fmla="*/ 1995657 h 6858000"/>
              <a:gd name="connsiteX62" fmla="*/ 199391 w 3531060"/>
              <a:gd name="connsiteY62" fmla="*/ 1990646 h 6858000"/>
              <a:gd name="connsiteX63" fmla="*/ 208753 w 3531060"/>
              <a:gd name="connsiteY63" fmla="*/ 1964565 h 6858000"/>
              <a:gd name="connsiteX64" fmla="*/ 205295 w 3531060"/>
              <a:gd name="connsiteY64" fmla="*/ 1849539 h 6858000"/>
              <a:gd name="connsiteX65" fmla="*/ 215900 w 3531060"/>
              <a:gd name="connsiteY65" fmla="*/ 1739005 h 6858000"/>
              <a:gd name="connsiteX66" fmla="*/ 214116 w 3531060"/>
              <a:gd name="connsiteY66" fmla="*/ 1572143 h 6858000"/>
              <a:gd name="connsiteX67" fmla="*/ 171292 w 3531060"/>
              <a:gd name="connsiteY67" fmla="*/ 1394445 h 6858000"/>
              <a:gd name="connsiteX68" fmla="*/ 147310 w 3531060"/>
              <a:gd name="connsiteY68" fmla="*/ 1368244 h 6858000"/>
              <a:gd name="connsiteX69" fmla="*/ 136918 w 3531060"/>
              <a:gd name="connsiteY69" fmla="*/ 1304100 h 6858000"/>
              <a:gd name="connsiteX70" fmla="*/ 133350 w 3531060"/>
              <a:gd name="connsiteY70" fmla="*/ 1266991 h 6858000"/>
              <a:gd name="connsiteX71" fmla="*/ 120972 w 3531060"/>
              <a:gd name="connsiteY71" fmla="*/ 1165753 h 6858000"/>
              <a:gd name="connsiteX72" fmla="*/ 123458 w 3531060"/>
              <a:gd name="connsiteY72" fmla="*/ 1076447 h 6858000"/>
              <a:gd name="connsiteX73" fmla="*/ 97854 w 3531060"/>
              <a:gd name="connsiteY73" fmla="*/ 1017164 h 6858000"/>
              <a:gd name="connsiteX74" fmla="*/ 87953 w 3531060"/>
              <a:gd name="connsiteY74" fmla="*/ 994620 h 6858000"/>
              <a:gd name="connsiteX75" fmla="*/ 88632 w 3531060"/>
              <a:gd name="connsiteY75" fmla="*/ 989015 h 6858000"/>
              <a:gd name="connsiteX76" fmla="*/ 88620 w 3531060"/>
              <a:gd name="connsiteY76" fmla="*/ 980586 h 6858000"/>
              <a:gd name="connsiteX77" fmla="*/ 88469 w 3531060"/>
              <a:gd name="connsiteY77" fmla="*/ 980346 h 6858000"/>
              <a:gd name="connsiteX78" fmla="*/ 88753 w 3531060"/>
              <a:gd name="connsiteY78" fmla="*/ 972517 h 6858000"/>
              <a:gd name="connsiteX79" fmla="*/ 92049 w 3531060"/>
              <a:gd name="connsiteY79" fmla="*/ 934639 h 6858000"/>
              <a:gd name="connsiteX80" fmla="*/ 75170 w 3531060"/>
              <a:gd name="connsiteY80" fmla="*/ 858806 h 6858000"/>
              <a:gd name="connsiteX81" fmla="*/ 73032 w 3531060"/>
              <a:gd name="connsiteY81" fmla="*/ 847069 h 6858000"/>
              <a:gd name="connsiteX82" fmla="*/ 72378 w 3531060"/>
              <a:gd name="connsiteY82" fmla="*/ 846222 h 6858000"/>
              <a:gd name="connsiteX83" fmla="*/ 79554 w 3531060"/>
              <a:gd name="connsiteY83" fmla="*/ 769298 h 6858000"/>
              <a:gd name="connsiteX84" fmla="*/ 81564 w 3531060"/>
              <a:gd name="connsiteY84" fmla="*/ 766224 h 6858000"/>
              <a:gd name="connsiteX85" fmla="*/ 82266 w 3531060"/>
              <a:gd name="connsiteY85" fmla="*/ 747981 h 6858000"/>
              <a:gd name="connsiteX86" fmla="*/ 81702 w 3531060"/>
              <a:gd name="connsiteY86" fmla="*/ 745740 h 6858000"/>
              <a:gd name="connsiteX87" fmla="*/ 103923 w 3531060"/>
              <a:gd name="connsiteY87" fmla="*/ 677309 h 6858000"/>
              <a:gd name="connsiteX88" fmla="*/ 104946 w 3531060"/>
              <a:gd name="connsiteY88" fmla="*/ 620242 h 6858000"/>
              <a:gd name="connsiteX89" fmla="*/ 112314 w 3531060"/>
              <a:gd name="connsiteY89" fmla="*/ 507811 h 6858000"/>
              <a:gd name="connsiteX90" fmla="*/ 120754 w 3531060"/>
              <a:gd name="connsiteY90" fmla="*/ 390502 h 6858000"/>
              <a:gd name="connsiteX91" fmla="*/ 96054 w 3531060"/>
              <a:gd name="connsiteY91" fmla="*/ 236774 h 6858000"/>
              <a:gd name="connsiteX92" fmla="*/ 100614 w 3531060"/>
              <a:gd name="connsiteY92" fmla="*/ 106394 h 6858000"/>
              <a:gd name="connsiteX93" fmla="*/ 96438 w 3531060"/>
              <a:gd name="connsiteY93" fmla="*/ 51592 h 6858000"/>
              <a:gd name="connsiteX94" fmla="*/ 104784 w 3531060"/>
              <a:gd name="connsiteY94" fmla="*/ 60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531060" h="6858000">
                <a:moveTo>
                  <a:pt x="103528" y="0"/>
                </a:moveTo>
                <a:lnTo>
                  <a:pt x="3531060" y="0"/>
                </a:lnTo>
                <a:lnTo>
                  <a:pt x="3531060" y="6858000"/>
                </a:lnTo>
                <a:lnTo>
                  <a:pt x="11227" y="6858000"/>
                </a:lnTo>
                <a:lnTo>
                  <a:pt x="13007" y="6830689"/>
                </a:lnTo>
                <a:cubicBezTo>
                  <a:pt x="13519" y="6821195"/>
                  <a:pt x="13839" y="6812491"/>
                  <a:pt x="13816" y="6805387"/>
                </a:cubicBezTo>
                <a:cubicBezTo>
                  <a:pt x="15254" y="6794161"/>
                  <a:pt x="9459" y="6753337"/>
                  <a:pt x="6804" y="6745068"/>
                </a:cubicBezTo>
                <a:lnTo>
                  <a:pt x="0" y="6729489"/>
                </a:lnTo>
                <a:lnTo>
                  <a:pt x="2954" y="6720173"/>
                </a:lnTo>
                <a:cubicBezTo>
                  <a:pt x="4526" y="6681672"/>
                  <a:pt x="-2520" y="6667698"/>
                  <a:pt x="5781" y="6647880"/>
                </a:cubicBezTo>
                <a:cubicBezTo>
                  <a:pt x="8350" y="6628113"/>
                  <a:pt x="15430" y="6616086"/>
                  <a:pt x="18369" y="6601567"/>
                </a:cubicBezTo>
                <a:cubicBezTo>
                  <a:pt x="15090" y="6579062"/>
                  <a:pt x="27561" y="6584422"/>
                  <a:pt x="23416" y="6560762"/>
                </a:cubicBezTo>
                <a:cubicBezTo>
                  <a:pt x="13805" y="6562800"/>
                  <a:pt x="26779" y="6518102"/>
                  <a:pt x="18598" y="6513714"/>
                </a:cubicBezTo>
                <a:cubicBezTo>
                  <a:pt x="31032" y="6499191"/>
                  <a:pt x="54928" y="6469276"/>
                  <a:pt x="59435" y="6445731"/>
                </a:cubicBezTo>
                <a:cubicBezTo>
                  <a:pt x="64302" y="6435600"/>
                  <a:pt x="68176" y="6406542"/>
                  <a:pt x="63794" y="6393381"/>
                </a:cubicBezTo>
                <a:cubicBezTo>
                  <a:pt x="87384" y="6347124"/>
                  <a:pt x="95956" y="6355867"/>
                  <a:pt x="106081" y="6308405"/>
                </a:cubicBezTo>
                <a:cubicBezTo>
                  <a:pt x="113812" y="6278148"/>
                  <a:pt x="101282" y="6242621"/>
                  <a:pt x="113316" y="6212827"/>
                </a:cubicBezTo>
                <a:cubicBezTo>
                  <a:pt x="156730" y="6067155"/>
                  <a:pt x="232746" y="6024676"/>
                  <a:pt x="254196" y="5897402"/>
                </a:cubicBezTo>
                <a:cubicBezTo>
                  <a:pt x="278709" y="5861657"/>
                  <a:pt x="256257" y="5849960"/>
                  <a:pt x="262830" y="5814193"/>
                </a:cubicBezTo>
                <a:cubicBezTo>
                  <a:pt x="292627" y="5729321"/>
                  <a:pt x="262967" y="5779716"/>
                  <a:pt x="280557" y="5702062"/>
                </a:cubicBezTo>
                <a:cubicBezTo>
                  <a:pt x="301001" y="5690324"/>
                  <a:pt x="289062" y="5671797"/>
                  <a:pt x="297372" y="5654420"/>
                </a:cubicBezTo>
                <a:cubicBezTo>
                  <a:pt x="310717" y="5602328"/>
                  <a:pt x="319320" y="5592033"/>
                  <a:pt x="335148" y="5528164"/>
                </a:cubicBezTo>
                <a:cubicBezTo>
                  <a:pt x="331779" y="5417827"/>
                  <a:pt x="359342" y="5444441"/>
                  <a:pt x="360460" y="5405598"/>
                </a:cubicBezTo>
                <a:cubicBezTo>
                  <a:pt x="382241" y="5333681"/>
                  <a:pt x="391308" y="5299039"/>
                  <a:pt x="397460" y="5273144"/>
                </a:cubicBezTo>
                <a:cubicBezTo>
                  <a:pt x="403590" y="5241156"/>
                  <a:pt x="498677" y="5031223"/>
                  <a:pt x="494993" y="4964102"/>
                </a:cubicBezTo>
                <a:cubicBezTo>
                  <a:pt x="509257" y="4834400"/>
                  <a:pt x="557982" y="4859515"/>
                  <a:pt x="568696" y="4673314"/>
                </a:cubicBezTo>
                <a:cubicBezTo>
                  <a:pt x="562875" y="4576630"/>
                  <a:pt x="603384" y="4599723"/>
                  <a:pt x="564053" y="4444162"/>
                </a:cubicBezTo>
                <a:cubicBezTo>
                  <a:pt x="584088" y="4367766"/>
                  <a:pt x="539882" y="4356597"/>
                  <a:pt x="562482" y="4238831"/>
                </a:cubicBezTo>
                <a:cubicBezTo>
                  <a:pt x="563771" y="4228532"/>
                  <a:pt x="565115" y="4176012"/>
                  <a:pt x="566528" y="4167684"/>
                </a:cubicBezTo>
                <a:cubicBezTo>
                  <a:pt x="564092" y="4133380"/>
                  <a:pt x="570965" y="4101677"/>
                  <a:pt x="565861" y="4066422"/>
                </a:cubicBezTo>
                <a:cubicBezTo>
                  <a:pt x="560756" y="4031167"/>
                  <a:pt x="538898" y="3990412"/>
                  <a:pt x="535898" y="3956159"/>
                </a:cubicBezTo>
                <a:cubicBezTo>
                  <a:pt x="531004" y="3900312"/>
                  <a:pt x="534822" y="3857908"/>
                  <a:pt x="529864" y="3827475"/>
                </a:cubicBezTo>
                <a:cubicBezTo>
                  <a:pt x="531280" y="3816371"/>
                  <a:pt x="529214" y="3754146"/>
                  <a:pt x="529398" y="3731753"/>
                </a:cubicBezTo>
                <a:cubicBezTo>
                  <a:pt x="528440" y="3695632"/>
                  <a:pt x="516799" y="3663823"/>
                  <a:pt x="516932" y="3591228"/>
                </a:cubicBezTo>
                <a:cubicBezTo>
                  <a:pt x="516182" y="3570529"/>
                  <a:pt x="515070" y="3493177"/>
                  <a:pt x="516408" y="3470066"/>
                </a:cubicBezTo>
                <a:cubicBezTo>
                  <a:pt x="518516" y="3452307"/>
                  <a:pt x="501804" y="3396112"/>
                  <a:pt x="503912" y="3378353"/>
                </a:cubicBezTo>
                <a:lnTo>
                  <a:pt x="510998" y="3426234"/>
                </a:lnTo>
                <a:lnTo>
                  <a:pt x="493021" y="3298102"/>
                </a:lnTo>
                <a:cubicBezTo>
                  <a:pt x="493214" y="3294338"/>
                  <a:pt x="479452" y="3243952"/>
                  <a:pt x="476639" y="3237723"/>
                </a:cubicBezTo>
                <a:cubicBezTo>
                  <a:pt x="477369" y="3215695"/>
                  <a:pt x="494992" y="3193666"/>
                  <a:pt x="495722" y="3171637"/>
                </a:cubicBezTo>
                <a:cubicBezTo>
                  <a:pt x="481856" y="3119765"/>
                  <a:pt x="465452" y="3125243"/>
                  <a:pt x="450994" y="3065288"/>
                </a:cubicBezTo>
                <a:cubicBezTo>
                  <a:pt x="450473" y="3010398"/>
                  <a:pt x="430414" y="2952609"/>
                  <a:pt x="421746" y="2897536"/>
                </a:cubicBezTo>
                <a:cubicBezTo>
                  <a:pt x="400922" y="2881359"/>
                  <a:pt x="396356" y="2866991"/>
                  <a:pt x="385928" y="2840607"/>
                </a:cubicBezTo>
                <a:lnTo>
                  <a:pt x="352690" y="2704145"/>
                </a:lnTo>
                <a:cubicBezTo>
                  <a:pt x="340107" y="2662486"/>
                  <a:pt x="333280" y="2619036"/>
                  <a:pt x="327326" y="2596651"/>
                </a:cubicBezTo>
                <a:cubicBezTo>
                  <a:pt x="320226" y="2593515"/>
                  <a:pt x="322845" y="2562919"/>
                  <a:pt x="316968" y="2569830"/>
                </a:cubicBezTo>
                <a:cubicBezTo>
                  <a:pt x="318605" y="2548205"/>
                  <a:pt x="298030" y="2527006"/>
                  <a:pt x="291337" y="2512570"/>
                </a:cubicBezTo>
                <a:lnTo>
                  <a:pt x="296082" y="2497590"/>
                </a:lnTo>
                <a:cubicBezTo>
                  <a:pt x="296082" y="2497555"/>
                  <a:pt x="296082" y="2497521"/>
                  <a:pt x="296084" y="2497483"/>
                </a:cubicBezTo>
                <a:cubicBezTo>
                  <a:pt x="296167" y="2488909"/>
                  <a:pt x="295802" y="2483236"/>
                  <a:pt x="294022" y="2484247"/>
                </a:cubicBezTo>
                <a:lnTo>
                  <a:pt x="292784" y="2486499"/>
                </a:lnTo>
                <a:lnTo>
                  <a:pt x="275200" y="2427557"/>
                </a:lnTo>
                <a:lnTo>
                  <a:pt x="286266" y="2384112"/>
                </a:lnTo>
                <a:cubicBezTo>
                  <a:pt x="281552" y="2356889"/>
                  <a:pt x="268975" y="2302167"/>
                  <a:pt x="263813" y="2270223"/>
                </a:cubicBezTo>
                <a:cubicBezTo>
                  <a:pt x="260813" y="2252348"/>
                  <a:pt x="240336" y="2209833"/>
                  <a:pt x="238402" y="2198449"/>
                </a:cubicBezTo>
                <a:lnTo>
                  <a:pt x="235318" y="2195917"/>
                </a:lnTo>
                <a:lnTo>
                  <a:pt x="230374" y="2180424"/>
                </a:lnTo>
                <a:lnTo>
                  <a:pt x="218180" y="2103866"/>
                </a:lnTo>
                <a:lnTo>
                  <a:pt x="215674" y="2091957"/>
                </a:lnTo>
                <a:cubicBezTo>
                  <a:pt x="213530" y="2076472"/>
                  <a:pt x="207358" y="2026694"/>
                  <a:pt x="205319" y="2010962"/>
                </a:cubicBezTo>
                <a:cubicBezTo>
                  <a:pt x="205156" y="2005218"/>
                  <a:pt x="204594" y="2000520"/>
                  <a:pt x="203437" y="1997565"/>
                </a:cubicBezTo>
                <a:lnTo>
                  <a:pt x="199907" y="1995657"/>
                </a:lnTo>
                <a:cubicBezTo>
                  <a:pt x="199736" y="1993986"/>
                  <a:pt x="199562" y="1992316"/>
                  <a:pt x="199391" y="1990646"/>
                </a:cubicBezTo>
                <a:lnTo>
                  <a:pt x="208753" y="1964565"/>
                </a:lnTo>
                <a:cubicBezTo>
                  <a:pt x="217880" y="1924146"/>
                  <a:pt x="220709" y="1860908"/>
                  <a:pt x="205295" y="1849539"/>
                </a:cubicBezTo>
                <a:cubicBezTo>
                  <a:pt x="201352" y="1822143"/>
                  <a:pt x="217642" y="1765000"/>
                  <a:pt x="215900" y="1739005"/>
                </a:cubicBezTo>
                <a:cubicBezTo>
                  <a:pt x="215305" y="1683384"/>
                  <a:pt x="214710" y="1627764"/>
                  <a:pt x="214116" y="1572143"/>
                </a:cubicBezTo>
                <a:lnTo>
                  <a:pt x="171292" y="1394445"/>
                </a:lnTo>
                <a:lnTo>
                  <a:pt x="147310" y="1368244"/>
                </a:lnTo>
                <a:cubicBezTo>
                  <a:pt x="150887" y="1343046"/>
                  <a:pt x="142396" y="1338329"/>
                  <a:pt x="136918" y="1304100"/>
                </a:cubicBezTo>
                <a:cubicBezTo>
                  <a:pt x="140988" y="1289635"/>
                  <a:pt x="138268" y="1278156"/>
                  <a:pt x="133350" y="1266991"/>
                </a:cubicBezTo>
                <a:cubicBezTo>
                  <a:pt x="133212" y="1233548"/>
                  <a:pt x="125209" y="1203243"/>
                  <a:pt x="120972" y="1165753"/>
                </a:cubicBezTo>
                <a:cubicBezTo>
                  <a:pt x="124590" y="1125005"/>
                  <a:pt x="127933" y="1116514"/>
                  <a:pt x="123458" y="1076447"/>
                </a:cubicBezTo>
                <a:lnTo>
                  <a:pt x="97854" y="1017164"/>
                </a:lnTo>
                <a:lnTo>
                  <a:pt x="87953" y="994620"/>
                </a:lnTo>
                <a:lnTo>
                  <a:pt x="88632" y="989015"/>
                </a:lnTo>
                <a:cubicBezTo>
                  <a:pt x="88926" y="985113"/>
                  <a:pt x="88892" y="982471"/>
                  <a:pt x="88620" y="980586"/>
                </a:cubicBezTo>
                <a:lnTo>
                  <a:pt x="88469" y="980346"/>
                </a:lnTo>
                <a:cubicBezTo>
                  <a:pt x="88563" y="977736"/>
                  <a:pt x="88658" y="975127"/>
                  <a:pt x="88753" y="972517"/>
                </a:cubicBezTo>
                <a:cubicBezTo>
                  <a:pt x="89577" y="959384"/>
                  <a:pt x="90705" y="946679"/>
                  <a:pt x="92049" y="934639"/>
                </a:cubicBezTo>
                <a:cubicBezTo>
                  <a:pt x="89786" y="915687"/>
                  <a:pt x="78339" y="873402"/>
                  <a:pt x="75170" y="858806"/>
                </a:cubicBezTo>
                <a:cubicBezTo>
                  <a:pt x="75311" y="853363"/>
                  <a:pt x="74422" y="849791"/>
                  <a:pt x="73032" y="847069"/>
                </a:cubicBezTo>
                <a:lnTo>
                  <a:pt x="72378" y="846222"/>
                </a:lnTo>
                <a:lnTo>
                  <a:pt x="79554" y="769298"/>
                </a:lnTo>
                <a:lnTo>
                  <a:pt x="81564" y="766224"/>
                </a:lnTo>
                <a:cubicBezTo>
                  <a:pt x="82786" y="762689"/>
                  <a:pt x="83312" y="757352"/>
                  <a:pt x="82266" y="747981"/>
                </a:cubicBezTo>
                <a:lnTo>
                  <a:pt x="81702" y="745740"/>
                </a:lnTo>
                <a:lnTo>
                  <a:pt x="103923" y="677309"/>
                </a:lnTo>
                <a:cubicBezTo>
                  <a:pt x="105299" y="672730"/>
                  <a:pt x="102678" y="623245"/>
                  <a:pt x="104946" y="620242"/>
                </a:cubicBezTo>
                <a:cubicBezTo>
                  <a:pt x="92830" y="565919"/>
                  <a:pt x="114403" y="564337"/>
                  <a:pt x="112314" y="507811"/>
                </a:cubicBezTo>
                <a:cubicBezTo>
                  <a:pt x="111846" y="486024"/>
                  <a:pt x="112944" y="445088"/>
                  <a:pt x="120754" y="390502"/>
                </a:cubicBezTo>
                <a:cubicBezTo>
                  <a:pt x="118044" y="345330"/>
                  <a:pt x="97534" y="291126"/>
                  <a:pt x="96054" y="236774"/>
                </a:cubicBezTo>
                <a:cubicBezTo>
                  <a:pt x="94028" y="198301"/>
                  <a:pt x="94008" y="171041"/>
                  <a:pt x="100614" y="106394"/>
                </a:cubicBezTo>
                <a:cubicBezTo>
                  <a:pt x="84650" y="66832"/>
                  <a:pt x="99424" y="89628"/>
                  <a:pt x="96438" y="51592"/>
                </a:cubicBezTo>
                <a:cubicBezTo>
                  <a:pt x="111136" y="65057"/>
                  <a:pt x="88198" y="4390"/>
                  <a:pt x="104784" y="600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Freeform: Shape 39">
            <a:extLst>
              <a:ext uri="{FF2B5EF4-FFF2-40B4-BE49-F238E27FC236}">
                <a16:creationId xmlns:a16="http://schemas.microsoft.com/office/drawing/2014/main" id="{B3E7C62F-013B-4BF0-A4FA-40596DEA7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40976" y="736749"/>
            <a:ext cx="2418028" cy="260105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Content Placeholder 11"/>
          <p:cNvPicPr>
            <a:picLocks noGrp="1" noChangeAspect="1"/>
          </p:cNvPicPr>
          <p:nvPr>
            <p:ph idx="1"/>
          </p:nvPr>
        </p:nvPicPr>
        <p:blipFill>
          <a:blip r:embed="rId4"/>
          <a:stretch>
            <a:fillRect/>
          </a:stretch>
        </p:blipFill>
        <p:spPr>
          <a:xfrm>
            <a:off x="9203330" y="1518802"/>
            <a:ext cx="2093320" cy="1024390"/>
          </a:xfrm>
          <a:prstGeom prst="rect">
            <a:avLst/>
          </a:prstGeom>
        </p:spPr>
      </p:pic>
      <p:sp>
        <p:nvSpPr>
          <p:cNvPr id="42" name="Freeform: Shape 41">
            <a:extLst>
              <a:ext uri="{FF2B5EF4-FFF2-40B4-BE49-F238E27FC236}">
                <a16:creationId xmlns:a16="http://schemas.microsoft.com/office/drawing/2014/main" id="{A06EE196-46B1-4987-B8E2-2681AD6A9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42463" y="3502043"/>
            <a:ext cx="2418028" cy="26005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Rectangle 6">
            <a:extLst>
              <a:ext uri="{FF2B5EF4-FFF2-40B4-BE49-F238E27FC236}">
                <a16:creationId xmlns:a16="http://schemas.microsoft.com/office/drawing/2014/main" id="{C99D11B4-B61D-4ECC-AA3A-DE3A9B692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0048" y="3234332"/>
            <a:ext cx="1027015" cy="361496"/>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5"/>
          <a:stretch>
            <a:fillRect/>
          </a:stretch>
        </p:blipFill>
        <p:spPr>
          <a:xfrm>
            <a:off x="9203330" y="4136163"/>
            <a:ext cx="2093320" cy="1319486"/>
          </a:xfrm>
          <a:prstGeom prst="rect">
            <a:avLst/>
          </a:prstGeom>
        </p:spPr>
      </p:pic>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r>
              <a:rPr lang="en-US" dirty="0"/>
              <a:t>21</a:t>
            </a:r>
          </a:p>
        </p:txBody>
      </p:sp>
    </p:spTree>
    <p:custDataLst>
      <p:tags r:id="rId1"/>
    </p:custDataLst>
    <p:extLst>
      <p:ext uri="{BB962C8B-B14F-4D97-AF65-F5344CB8AC3E}">
        <p14:creationId xmlns:p14="http://schemas.microsoft.com/office/powerpoint/2010/main" val="2117041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7" name="Rectangle 206">
            <a:extLst>
              <a:ext uri="{FF2B5EF4-FFF2-40B4-BE49-F238E27FC236}">
                <a16:creationId xmlns:a16="http://schemas.microsoft.com/office/drawing/2014/main" id="{8063E580-BD51-4DC3-9968-97E5480C2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Rectangle 208">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0DFFC5-3D1A-44D9-9550-1B3C0587EE75}"/>
              </a:ext>
            </a:extLst>
          </p:cNvPr>
          <p:cNvSpPr>
            <a:spLocks noGrp="1"/>
          </p:cNvSpPr>
          <p:nvPr>
            <p:ph type="title"/>
          </p:nvPr>
        </p:nvSpPr>
        <p:spPr>
          <a:xfrm>
            <a:off x="4485683" y="349664"/>
            <a:ext cx="7124671" cy="1638377"/>
          </a:xfrm>
        </p:spPr>
        <p:txBody>
          <a:bodyPr anchor="b">
            <a:normAutofit/>
          </a:bodyPr>
          <a:lstStyle/>
          <a:p>
            <a:r>
              <a:rPr lang="en-US" sz="3600" b="1" dirty="0">
                <a:solidFill>
                  <a:schemeClr val="bg2">
                    <a:lumMod val="25000"/>
                  </a:schemeClr>
                </a:solidFill>
              </a:rPr>
              <a:t>Open Enrollment (OE) Reminders cont’d</a:t>
            </a:r>
          </a:p>
        </p:txBody>
      </p:sp>
      <p:sp>
        <p:nvSpPr>
          <p:cNvPr id="211" name="Rectangle 210">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Rectangle 2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Rectangle 214">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252538"/>
            <a:ext cx="3494670" cy="635292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a:extLst>
              <a:ext uri="{FF2B5EF4-FFF2-40B4-BE49-F238E27FC236}">
                <a16:creationId xmlns:a16="http://schemas.microsoft.com/office/drawing/2014/main" id="{A3284569-103D-4FFB-8D37-E9B0AE0016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55" b="23655"/>
          <a:stretch/>
        </p:blipFill>
        <p:spPr bwMode="auto">
          <a:xfrm>
            <a:off x="581647" y="393681"/>
            <a:ext cx="3005162" cy="13748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amily pic">
            <a:extLst>
              <a:ext uri="{FF2B5EF4-FFF2-40B4-BE49-F238E27FC236}">
                <a16:creationId xmlns:a16="http://schemas.microsoft.com/office/drawing/2014/main" id="{3217CF42-C8DA-475A-8BA8-7C41308F2A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474" r="-3" b="10269"/>
          <a:stretch/>
        </p:blipFill>
        <p:spPr bwMode="auto">
          <a:xfrm>
            <a:off x="581647" y="1943317"/>
            <a:ext cx="3005162" cy="13748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baby pic">
            <a:extLst>
              <a:ext uri="{FF2B5EF4-FFF2-40B4-BE49-F238E27FC236}">
                <a16:creationId xmlns:a16="http://schemas.microsoft.com/office/drawing/2014/main" id="{450968DE-E1C6-479A-8798-6F4D84B92D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313" r="-4" b="12782"/>
          <a:stretch/>
        </p:blipFill>
        <p:spPr bwMode="auto">
          <a:xfrm>
            <a:off x="581648" y="3492952"/>
            <a:ext cx="3005162" cy="13748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cro Shot Photography of Two Gold-colored Band Rings">
            <a:extLst>
              <a:ext uri="{FF2B5EF4-FFF2-40B4-BE49-F238E27FC236}">
                <a16:creationId xmlns:a16="http://schemas.microsoft.com/office/drawing/2014/main" id="{90560B62-57D2-4B22-9613-79C7CB7046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082" r="1" b="16381"/>
          <a:stretch/>
        </p:blipFill>
        <p:spPr bwMode="auto">
          <a:xfrm>
            <a:off x="581648" y="5042588"/>
            <a:ext cx="3005162" cy="137483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7474D3A-C343-4850-8637-044BB47852A1}"/>
              </a:ext>
            </a:extLst>
          </p:cNvPr>
          <p:cNvSpPr>
            <a:spLocks noGrp="1"/>
          </p:cNvSpPr>
          <p:nvPr>
            <p:ph idx="1"/>
          </p:nvPr>
        </p:nvSpPr>
        <p:spPr>
          <a:xfrm>
            <a:off x="4488873" y="2620641"/>
            <a:ext cx="7115139" cy="3023702"/>
          </a:xfrm>
        </p:spPr>
        <p:txBody>
          <a:bodyPr anchor="t">
            <a:normAutofit/>
          </a:bodyPr>
          <a:lstStyle/>
          <a:p>
            <a:pPr indent="-342900">
              <a:spcBef>
                <a:spcPts val="0"/>
              </a:spcBef>
              <a:buFont typeface="Wingdings" panose="05000000000000000000" pitchFamily="2" charset="2"/>
              <a:buChar char=""/>
            </a:pPr>
            <a:endParaRPr lang="en-US" sz="2000" spc="-5" dirty="0">
              <a:latin typeface="Georgia" panose="02040502050405020303" pitchFamily="18" charset="0"/>
              <a:ea typeface="Georgia" panose="02040502050405020303" pitchFamily="18" charset="0"/>
              <a:cs typeface="Georgia" panose="02040502050405020303" pitchFamily="18" charset="0"/>
            </a:endParaRPr>
          </a:p>
          <a:p>
            <a:pPr marL="0" indent="0">
              <a:spcBef>
                <a:spcPts val="0"/>
              </a:spcBef>
              <a:buNone/>
            </a:pPr>
            <a:r>
              <a:rPr lang="en-US" sz="2000" b="1" spc="-5" dirty="0">
                <a:solidFill>
                  <a:schemeClr val="bg2">
                    <a:lumMod val="25000"/>
                  </a:schemeClr>
                </a:solidFill>
                <a:ea typeface="Georgia" panose="02040502050405020303" pitchFamily="18" charset="0"/>
                <a:cs typeface="Georgia" panose="02040502050405020303" pitchFamily="18" charset="0"/>
              </a:rPr>
              <a:t>Remind employees to review, designate and/or update their beneficiaries during Open Enrollment and throughout the year, if they experience any of these qualifying life events (QLEs).</a:t>
            </a:r>
            <a:endParaRPr lang="en-US" sz="2000" b="1" spc="-5" dirty="0">
              <a:solidFill>
                <a:schemeClr val="bg2">
                  <a:lumMod val="25000"/>
                </a:schemeClr>
              </a:solidFill>
              <a:ea typeface="Georgia" panose="02040502050405020303" pitchFamily="18" charset="0"/>
              <a:cs typeface="Times New Roman" panose="02020603050405020304" pitchFamily="18" charset="0"/>
            </a:endParaRPr>
          </a:p>
          <a:p>
            <a:pPr marL="0" indent="0">
              <a:spcBef>
                <a:spcPts val="0"/>
              </a:spcBef>
              <a:buNone/>
            </a:pPr>
            <a:endParaRPr lang="en-US" sz="2000" dirty="0">
              <a:solidFill>
                <a:schemeClr val="bg2">
                  <a:lumMod val="25000"/>
                </a:schemeClr>
              </a:solidFill>
              <a:ea typeface="Calibri" panose="020F0502020204030204" pitchFamily="34" charset="0"/>
              <a:cs typeface="Times New Roman" panose="02020603050405020304" pitchFamily="18" charset="0"/>
            </a:endParaRPr>
          </a:p>
          <a:p>
            <a:pPr lvl="1" indent="-342900">
              <a:spcBef>
                <a:spcPts val="0"/>
              </a:spcBef>
              <a:buFont typeface="Symbol" panose="05050102010706020507" pitchFamily="18" charset="2"/>
              <a:buChar char=""/>
            </a:pPr>
            <a:r>
              <a:rPr lang="en-US" sz="2000" spc="-5" dirty="0">
                <a:solidFill>
                  <a:schemeClr val="bg2">
                    <a:lumMod val="25000"/>
                  </a:schemeClr>
                </a:solidFill>
                <a:ea typeface="Georgia" panose="02040502050405020303" pitchFamily="18" charset="0"/>
                <a:cs typeface="Georgia" panose="02040502050405020303" pitchFamily="18" charset="0"/>
              </a:rPr>
              <a:t>Marriage</a:t>
            </a:r>
            <a:endParaRPr lang="en-US" sz="2000" dirty="0">
              <a:solidFill>
                <a:schemeClr val="bg2">
                  <a:lumMod val="25000"/>
                </a:schemeClr>
              </a:solidFill>
              <a:ea typeface="Calibri" panose="020F0502020204030204" pitchFamily="34" charset="0"/>
              <a:cs typeface="Times New Roman" panose="02020603050405020304" pitchFamily="18" charset="0"/>
            </a:endParaRPr>
          </a:p>
          <a:p>
            <a:pPr lvl="1" indent="-342900">
              <a:spcBef>
                <a:spcPts val="0"/>
              </a:spcBef>
              <a:buFont typeface="Symbol" panose="05050102010706020507" pitchFamily="18" charset="2"/>
              <a:buChar char=""/>
            </a:pPr>
            <a:r>
              <a:rPr lang="en-US" sz="2000" spc="-5" dirty="0">
                <a:solidFill>
                  <a:schemeClr val="bg2">
                    <a:lumMod val="25000"/>
                  </a:schemeClr>
                </a:solidFill>
                <a:ea typeface="Georgia" panose="02040502050405020303" pitchFamily="18" charset="0"/>
                <a:cs typeface="Georgia" panose="02040502050405020303" pitchFamily="18" charset="0"/>
              </a:rPr>
              <a:t>Divorce</a:t>
            </a:r>
            <a:endParaRPr lang="en-US" sz="2000" dirty="0">
              <a:solidFill>
                <a:schemeClr val="bg2">
                  <a:lumMod val="25000"/>
                </a:schemeClr>
              </a:solidFill>
              <a:ea typeface="Calibri" panose="020F0502020204030204" pitchFamily="34" charset="0"/>
              <a:cs typeface="Times New Roman" panose="02020603050405020304" pitchFamily="18" charset="0"/>
            </a:endParaRPr>
          </a:p>
          <a:p>
            <a:pPr lvl="1" indent="-342900">
              <a:spcBef>
                <a:spcPts val="0"/>
              </a:spcBef>
              <a:buFont typeface="Symbol" panose="05050102010706020507" pitchFamily="18" charset="2"/>
              <a:buChar char=""/>
            </a:pPr>
            <a:r>
              <a:rPr lang="en-US" sz="2000" spc="-5" dirty="0">
                <a:solidFill>
                  <a:schemeClr val="bg2">
                    <a:lumMod val="25000"/>
                  </a:schemeClr>
                </a:solidFill>
                <a:ea typeface="Georgia" panose="02040502050405020303" pitchFamily="18" charset="0"/>
                <a:cs typeface="Georgia" panose="02040502050405020303" pitchFamily="18" charset="0"/>
              </a:rPr>
              <a:t>Death in the family</a:t>
            </a:r>
            <a:endParaRPr lang="en-US" sz="2000" dirty="0">
              <a:solidFill>
                <a:schemeClr val="bg2">
                  <a:lumMod val="25000"/>
                </a:schemeClr>
              </a:solidFill>
              <a:ea typeface="Calibri" panose="020F0502020204030204" pitchFamily="34" charset="0"/>
              <a:cs typeface="Times New Roman" panose="02020603050405020304" pitchFamily="18" charset="0"/>
            </a:endParaRPr>
          </a:p>
          <a:p>
            <a:pPr lvl="1" indent="-342900">
              <a:spcBef>
                <a:spcPts val="0"/>
              </a:spcBef>
              <a:buFont typeface="Symbol" panose="05050102010706020507" pitchFamily="18" charset="2"/>
              <a:buChar char=""/>
            </a:pPr>
            <a:r>
              <a:rPr lang="en-US" sz="2000" spc="-5" dirty="0">
                <a:solidFill>
                  <a:schemeClr val="bg2">
                    <a:lumMod val="25000"/>
                  </a:schemeClr>
                </a:solidFill>
                <a:ea typeface="Georgia" panose="02040502050405020303" pitchFamily="18" charset="0"/>
                <a:cs typeface="Georgia" panose="02040502050405020303" pitchFamily="18" charset="0"/>
              </a:rPr>
              <a:t>Changes in dependents</a:t>
            </a:r>
          </a:p>
          <a:p>
            <a:pPr marL="342900" lvl="1" indent="0">
              <a:spcBef>
                <a:spcPts val="0"/>
              </a:spcBef>
              <a:buNone/>
            </a:pPr>
            <a:endParaRPr lang="en-US" sz="2000" dirty="0">
              <a:solidFill>
                <a:schemeClr val="bg2">
                  <a:lumMod val="25000"/>
                </a:schemeClr>
              </a:solidFill>
              <a:ea typeface="Calibri" panose="020F0502020204030204" pitchFamily="34" charset="0"/>
              <a:cs typeface="Times New Roman" panose="02020603050405020304" pitchFamily="18" charset="0"/>
            </a:endParaRPr>
          </a:p>
          <a:p>
            <a:endParaRPr lang="en-US" sz="2000" dirty="0"/>
          </a:p>
        </p:txBody>
      </p:sp>
      <p:sp>
        <p:nvSpPr>
          <p:cNvPr id="4" name="Slide Number Placeholder 3">
            <a:extLst>
              <a:ext uri="{FF2B5EF4-FFF2-40B4-BE49-F238E27FC236}">
                <a16:creationId xmlns:a16="http://schemas.microsoft.com/office/drawing/2014/main" id="{1C430C6B-E85F-454A-9282-AB094016D64F}"/>
              </a:ext>
            </a:extLst>
          </p:cNvPr>
          <p:cNvSpPr>
            <a:spLocks noGrp="1"/>
          </p:cNvSpPr>
          <p:nvPr>
            <p:ph type="sldNum" sz="quarter" idx="12"/>
          </p:nvPr>
        </p:nvSpPr>
        <p:spPr>
          <a:xfrm>
            <a:off x="10449098" y="6492240"/>
            <a:ext cx="1154914" cy="365125"/>
          </a:xfrm>
          <a:prstGeom prst="ellipse">
            <a:avLst/>
          </a:prstGeom>
        </p:spPr>
        <p:txBody>
          <a:bodyPr>
            <a:normAutofit/>
          </a:bodyPr>
          <a:lstStyle/>
          <a:p>
            <a:pPr>
              <a:lnSpc>
                <a:spcPct val="90000"/>
              </a:lnSpc>
              <a:spcAft>
                <a:spcPts val="600"/>
              </a:spcAft>
            </a:pPr>
            <a:fld id="{CCE7EACD-A346-A34B-BBAF-EF458C812BA9}" type="slidenum">
              <a:rPr lang="en-US"/>
              <a:pPr>
                <a:lnSpc>
                  <a:spcPct val="90000"/>
                </a:lnSpc>
                <a:spcAft>
                  <a:spcPts val="600"/>
                </a:spcAft>
              </a:pPr>
              <a:t>22</a:t>
            </a:fld>
            <a:endParaRPr lang="en-US" dirty="0"/>
          </a:p>
        </p:txBody>
      </p:sp>
    </p:spTree>
    <p:custDataLst>
      <p:tags r:id="rId1"/>
    </p:custDataLst>
    <p:extLst>
      <p:ext uri="{BB962C8B-B14F-4D97-AF65-F5344CB8AC3E}">
        <p14:creationId xmlns:p14="http://schemas.microsoft.com/office/powerpoint/2010/main" val="2025147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D4C74C1C-EF2E-40CF-A712-656E694E67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1">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764783" y="349664"/>
            <a:ext cx="5845571" cy="1638377"/>
          </a:xfrm>
        </p:spPr>
        <p:txBody>
          <a:bodyPr anchor="b">
            <a:normAutofit/>
          </a:bodyPr>
          <a:lstStyle/>
          <a:p>
            <a:r>
              <a:rPr lang="en-US" sz="3600" b="1" dirty="0">
                <a:solidFill>
                  <a:schemeClr val="bg2">
                    <a:lumMod val="25000"/>
                  </a:schemeClr>
                </a:solidFill>
              </a:rPr>
              <a:t>Open Enrollment Helpful Hints</a:t>
            </a:r>
          </a:p>
        </p:txBody>
      </p:sp>
      <p:sp>
        <p:nvSpPr>
          <p:cNvPr id="20" name="Rectangle 13">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stretch>
            <a:fillRect/>
          </a:stretch>
        </p:blipFill>
        <p:spPr>
          <a:xfrm>
            <a:off x="535110" y="1474960"/>
            <a:ext cx="4235516" cy="3659360"/>
          </a:xfrm>
          <a:prstGeom prst="rect">
            <a:avLst/>
          </a:prstGeom>
        </p:spPr>
      </p:pic>
      <p:sp>
        <p:nvSpPr>
          <p:cNvPr id="3" name="Content Placeholder 2"/>
          <p:cNvSpPr>
            <a:spLocks noGrp="1"/>
          </p:cNvSpPr>
          <p:nvPr>
            <p:ph idx="1"/>
          </p:nvPr>
        </p:nvSpPr>
        <p:spPr>
          <a:xfrm>
            <a:off x="5766262" y="2620641"/>
            <a:ext cx="5837750" cy="3023702"/>
          </a:xfrm>
        </p:spPr>
        <p:txBody>
          <a:bodyPr anchor="ctr">
            <a:normAutofit lnSpcReduction="10000"/>
          </a:bodyPr>
          <a:lstStyle/>
          <a:p>
            <a:endParaRPr lang="en-US" sz="1400" dirty="0"/>
          </a:p>
          <a:p>
            <a:pPr marL="160020" indent="0">
              <a:buNone/>
            </a:pPr>
            <a:r>
              <a:rPr lang="en-US" sz="1600" b="1" u="sng" dirty="0">
                <a:solidFill>
                  <a:schemeClr val="bg2">
                    <a:lumMod val="25000"/>
                  </a:schemeClr>
                </a:solidFill>
              </a:rPr>
              <a:t>New Hires/Rehires During Open Enrollment</a:t>
            </a:r>
          </a:p>
          <a:p>
            <a:pPr>
              <a:buFont typeface="Wingdings" panose="05000000000000000000" pitchFamily="2" charset="2"/>
              <a:buChar char="§"/>
            </a:pPr>
            <a:r>
              <a:rPr lang="en-US" sz="1600" dirty="0">
                <a:solidFill>
                  <a:schemeClr val="bg2">
                    <a:lumMod val="25000"/>
                  </a:schemeClr>
                </a:solidFill>
              </a:rPr>
              <a:t>Employees hired by November 1, 2022 will have 2 enrollments:</a:t>
            </a:r>
          </a:p>
          <a:p>
            <a:pPr lvl="1">
              <a:buFont typeface="Wingdings" panose="05000000000000000000" pitchFamily="2" charset="2"/>
              <a:buChar char="ü"/>
            </a:pPr>
            <a:r>
              <a:rPr lang="en-US" sz="1600" dirty="0">
                <a:solidFill>
                  <a:schemeClr val="bg2">
                    <a:lumMod val="25000"/>
                  </a:schemeClr>
                </a:solidFill>
              </a:rPr>
              <a:t>PY 2022: Current Plan Year for benefits effective December 1</a:t>
            </a:r>
            <a:r>
              <a:rPr lang="en-US" sz="1600" baseline="30000" dirty="0">
                <a:solidFill>
                  <a:schemeClr val="bg2">
                    <a:lumMod val="25000"/>
                  </a:schemeClr>
                </a:solidFill>
              </a:rPr>
              <a:t>st</a:t>
            </a:r>
            <a:endParaRPr lang="en-US" sz="1600" dirty="0">
              <a:solidFill>
                <a:schemeClr val="bg2">
                  <a:lumMod val="25000"/>
                </a:schemeClr>
              </a:solidFill>
            </a:endParaRPr>
          </a:p>
          <a:p>
            <a:pPr lvl="1">
              <a:buFont typeface="Wingdings" panose="05000000000000000000" pitchFamily="2" charset="2"/>
              <a:buChar char="ü"/>
            </a:pPr>
            <a:r>
              <a:rPr lang="en-US" sz="1600" dirty="0">
                <a:solidFill>
                  <a:schemeClr val="bg2">
                    <a:lumMod val="25000"/>
                  </a:schemeClr>
                </a:solidFill>
              </a:rPr>
              <a:t>PY 2023: New Plan Year for benefits effective January 1</a:t>
            </a:r>
            <a:r>
              <a:rPr lang="en-US" sz="1600" baseline="30000" dirty="0">
                <a:solidFill>
                  <a:schemeClr val="bg2">
                    <a:lumMod val="25000"/>
                  </a:schemeClr>
                </a:solidFill>
              </a:rPr>
              <a:t>st</a:t>
            </a:r>
          </a:p>
          <a:p>
            <a:pPr marL="560070" lvl="1" indent="0">
              <a:buNone/>
            </a:pPr>
            <a:endParaRPr lang="en-US" sz="1600" baseline="30000" dirty="0">
              <a:solidFill>
                <a:schemeClr val="bg2">
                  <a:lumMod val="25000"/>
                </a:schemeClr>
              </a:solidFill>
            </a:endParaRPr>
          </a:p>
          <a:p>
            <a:pPr>
              <a:buFont typeface="Wingdings" panose="05000000000000000000" pitchFamily="2" charset="2"/>
              <a:buChar char="§"/>
            </a:pPr>
            <a:r>
              <a:rPr lang="en-US" sz="1600" dirty="0">
                <a:solidFill>
                  <a:schemeClr val="bg2">
                    <a:lumMod val="25000"/>
                  </a:schemeClr>
                </a:solidFill>
              </a:rPr>
              <a:t>Flexible Benefits will roll over for New Hires/Rehires who make elections for the PY 2022 and do not make elections for PY 2023 during Open Enrollment.  </a:t>
            </a:r>
          </a:p>
          <a:p>
            <a:pPr lvl="2">
              <a:buFont typeface="Wingdings" panose="05000000000000000000" pitchFamily="2" charset="2"/>
              <a:buChar char="§"/>
            </a:pPr>
            <a:r>
              <a:rPr lang="en-US" sz="1600" b="1" dirty="0">
                <a:solidFill>
                  <a:schemeClr val="bg2">
                    <a:lumMod val="25000"/>
                  </a:schemeClr>
                </a:solidFill>
              </a:rPr>
              <a:t>Exception:</a:t>
            </a:r>
            <a:r>
              <a:rPr lang="en-US" sz="1600" dirty="0">
                <a:solidFill>
                  <a:schemeClr val="bg2">
                    <a:lumMod val="25000"/>
                  </a:schemeClr>
                </a:solidFill>
              </a:rPr>
              <a:t>  Flexible Spending Accounts do not roll over.</a:t>
            </a:r>
          </a:p>
          <a:p>
            <a:pPr marL="560070" lvl="1" indent="0">
              <a:buNone/>
            </a:pPr>
            <a:endParaRPr lang="en-US" sz="1400" dirty="0">
              <a:solidFill>
                <a:schemeClr val="bg2">
                  <a:lumMod val="25000"/>
                </a:schemeClr>
              </a:solidFill>
              <a:latin typeface="Georgia" panose="02040502050405020303" pitchFamily="18" charset="0"/>
            </a:endParaRPr>
          </a:p>
          <a:p>
            <a:pPr>
              <a:buFont typeface="Wingdings" panose="05000000000000000000" pitchFamily="2" charset="2"/>
              <a:buChar char="§"/>
            </a:pPr>
            <a:endParaRPr lang="en-US" sz="1400" u="sng" dirty="0">
              <a:latin typeface="Georgia" panose="02040502050405020303" pitchFamily="18" charset="0"/>
            </a:endParaRPr>
          </a:p>
        </p:txBody>
      </p:sp>
      <p:sp>
        <p:nvSpPr>
          <p:cNvPr id="4" name="Slide Number Placeholder 3"/>
          <p:cNvSpPr>
            <a:spLocks noGrp="1"/>
          </p:cNvSpPr>
          <p:nvPr>
            <p:ph type="sldNum" sz="quarter" idx="12"/>
          </p:nvPr>
        </p:nvSpPr>
        <p:spPr>
          <a:xfrm>
            <a:off x="8610600" y="6492240"/>
            <a:ext cx="2743200" cy="365125"/>
          </a:xfrm>
        </p:spPr>
        <p:txBody>
          <a:bodyPr>
            <a:normAutofit/>
          </a:bodyPr>
          <a:lstStyle/>
          <a:p>
            <a:pPr>
              <a:spcAft>
                <a:spcPts val="600"/>
              </a:spcAft>
            </a:pPr>
            <a:fld id="{CCE7EACD-A346-A34B-BBAF-EF458C812BA9}" type="slidenum">
              <a:rPr lang="en-US" smtClean="0"/>
              <a:pPr>
                <a:spcAft>
                  <a:spcPts val="600"/>
                </a:spcAft>
              </a:pPr>
              <a:t>23</a:t>
            </a:fld>
            <a:endParaRPr lang="en-US" dirty="0"/>
          </a:p>
        </p:txBody>
      </p:sp>
    </p:spTree>
    <p:custDataLst>
      <p:tags r:id="rId1"/>
    </p:custDataLst>
    <p:extLst>
      <p:ext uri="{BB962C8B-B14F-4D97-AF65-F5344CB8AC3E}">
        <p14:creationId xmlns:p14="http://schemas.microsoft.com/office/powerpoint/2010/main" val="2718553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Shape 74">
            <a:extLst>
              <a:ext uri="{FF2B5EF4-FFF2-40B4-BE49-F238E27FC236}">
                <a16:creationId xmlns:a16="http://schemas.microsoft.com/office/drawing/2014/main" id="{75AEBDD3-B56F-481F-B681-E422663D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33796 w 12192000"/>
              <a:gd name="connsiteY80" fmla="*/ 2268260 h 3482342"/>
              <a:gd name="connsiteX81" fmla="*/ 5173523 w 12192000"/>
              <a:gd name="connsiteY81" fmla="*/ 2309057 h 3482342"/>
              <a:gd name="connsiteX82" fmla="*/ 5123830 w 12192000"/>
              <a:gd name="connsiteY82" fmla="*/ 2307070 h 3482342"/>
              <a:gd name="connsiteX83" fmla="*/ 5065426 w 12192000"/>
              <a:gd name="connsiteY83" fmla="*/ 2324076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173523 w 12192000"/>
              <a:gd name="connsiteY82" fmla="*/ 2309057 h 3482342"/>
              <a:gd name="connsiteX83" fmla="*/ 5123830 w 12192000"/>
              <a:gd name="connsiteY83" fmla="*/ 2307070 h 3482342"/>
              <a:gd name="connsiteX84" fmla="*/ 5065426 w 12192000"/>
              <a:gd name="connsiteY84" fmla="*/ 2324076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212786 w 12192000"/>
              <a:gd name="connsiteY82" fmla="*/ 2296592 h 3482342"/>
              <a:gd name="connsiteX83" fmla="*/ 5173523 w 12192000"/>
              <a:gd name="connsiteY83" fmla="*/ 2309057 h 3482342"/>
              <a:gd name="connsiteX84" fmla="*/ 5123830 w 12192000"/>
              <a:gd name="connsiteY84" fmla="*/ 2307070 h 3482342"/>
              <a:gd name="connsiteX85" fmla="*/ 5065426 w 12192000"/>
              <a:gd name="connsiteY85" fmla="*/ 2324076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52860 w 12192000"/>
              <a:gd name="connsiteY76" fmla="*/ 2180085 h 3482342"/>
              <a:gd name="connsiteX77" fmla="*/ 5414282 w 12192000"/>
              <a:gd name="connsiteY77" fmla="*/ 2183070 h 3482342"/>
              <a:gd name="connsiteX78" fmla="*/ 5368369 w 12192000"/>
              <a:gd name="connsiteY78" fmla="*/ 2204272 h 3482342"/>
              <a:gd name="connsiteX79" fmla="*/ 5336354 w 12192000"/>
              <a:gd name="connsiteY79" fmla="*/ 2218920 h 3482342"/>
              <a:gd name="connsiteX80" fmla="*/ 5291263 w 12192000"/>
              <a:gd name="connsiteY80" fmla="*/ 2239182 h 3482342"/>
              <a:gd name="connsiteX81" fmla="*/ 5255152 w 12192000"/>
              <a:gd name="connsiteY81" fmla="*/ 2247164 h 3482342"/>
              <a:gd name="connsiteX82" fmla="*/ 5233796 w 12192000"/>
              <a:gd name="connsiteY82" fmla="*/ 2268260 h 3482342"/>
              <a:gd name="connsiteX83" fmla="*/ 5212786 w 12192000"/>
              <a:gd name="connsiteY83" fmla="*/ 2296592 h 3482342"/>
              <a:gd name="connsiteX84" fmla="*/ 5173523 w 12192000"/>
              <a:gd name="connsiteY84" fmla="*/ 2309057 h 3482342"/>
              <a:gd name="connsiteX85" fmla="*/ 5123830 w 12192000"/>
              <a:gd name="connsiteY85" fmla="*/ 2307070 h 3482342"/>
              <a:gd name="connsiteX86" fmla="*/ 5065426 w 12192000"/>
              <a:gd name="connsiteY86" fmla="*/ 2324076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947131 w 12192000"/>
              <a:gd name="connsiteY73" fmla="*/ 2148310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52860 w 12192000"/>
              <a:gd name="connsiteY77" fmla="*/ 2180085 h 3482342"/>
              <a:gd name="connsiteX78" fmla="*/ 5414282 w 12192000"/>
              <a:gd name="connsiteY78" fmla="*/ 2183070 h 3482342"/>
              <a:gd name="connsiteX79" fmla="*/ 5368369 w 12192000"/>
              <a:gd name="connsiteY79" fmla="*/ 2204272 h 3482342"/>
              <a:gd name="connsiteX80" fmla="*/ 5336354 w 12192000"/>
              <a:gd name="connsiteY80" fmla="*/ 2218920 h 3482342"/>
              <a:gd name="connsiteX81" fmla="*/ 5291263 w 12192000"/>
              <a:gd name="connsiteY81" fmla="*/ 2239182 h 3482342"/>
              <a:gd name="connsiteX82" fmla="*/ 5255152 w 12192000"/>
              <a:gd name="connsiteY82" fmla="*/ 2247164 h 3482342"/>
              <a:gd name="connsiteX83" fmla="*/ 5233796 w 12192000"/>
              <a:gd name="connsiteY83" fmla="*/ 2268260 h 3482342"/>
              <a:gd name="connsiteX84" fmla="*/ 5212786 w 12192000"/>
              <a:gd name="connsiteY84" fmla="*/ 2296592 h 3482342"/>
              <a:gd name="connsiteX85" fmla="*/ 5173523 w 12192000"/>
              <a:gd name="connsiteY85" fmla="*/ 2309057 h 3482342"/>
              <a:gd name="connsiteX86" fmla="*/ 5123830 w 12192000"/>
              <a:gd name="connsiteY86" fmla="*/ 2307070 h 3482342"/>
              <a:gd name="connsiteX87" fmla="*/ 5065426 w 12192000"/>
              <a:gd name="connsiteY87" fmla="*/ 2324076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52860 w 12192000"/>
              <a:gd name="connsiteY78" fmla="*/ 2180085 h 3482342"/>
              <a:gd name="connsiteX79" fmla="*/ 5414282 w 12192000"/>
              <a:gd name="connsiteY79" fmla="*/ 2183070 h 3482342"/>
              <a:gd name="connsiteX80" fmla="*/ 5368369 w 12192000"/>
              <a:gd name="connsiteY80" fmla="*/ 2204272 h 3482342"/>
              <a:gd name="connsiteX81" fmla="*/ 5336354 w 12192000"/>
              <a:gd name="connsiteY81" fmla="*/ 2218920 h 3482342"/>
              <a:gd name="connsiteX82" fmla="*/ 5291263 w 12192000"/>
              <a:gd name="connsiteY82" fmla="*/ 2239182 h 3482342"/>
              <a:gd name="connsiteX83" fmla="*/ 5255152 w 12192000"/>
              <a:gd name="connsiteY83" fmla="*/ 2247164 h 3482342"/>
              <a:gd name="connsiteX84" fmla="*/ 5233796 w 12192000"/>
              <a:gd name="connsiteY84" fmla="*/ 2268260 h 3482342"/>
              <a:gd name="connsiteX85" fmla="*/ 5212786 w 12192000"/>
              <a:gd name="connsiteY85" fmla="*/ 2296592 h 3482342"/>
              <a:gd name="connsiteX86" fmla="*/ 5173523 w 12192000"/>
              <a:gd name="connsiteY86" fmla="*/ 2309057 h 3482342"/>
              <a:gd name="connsiteX87" fmla="*/ 5123830 w 12192000"/>
              <a:gd name="connsiteY87" fmla="*/ 2307070 h 3482342"/>
              <a:gd name="connsiteX88" fmla="*/ 5065426 w 12192000"/>
              <a:gd name="connsiteY88" fmla="*/ 2324076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735300 w 12192000"/>
              <a:gd name="connsiteY78" fmla="*/ 2158902 h 3482342"/>
              <a:gd name="connsiteX79" fmla="*/ 5591469 w 12192000"/>
              <a:gd name="connsiteY79" fmla="*/ 2178389 h 3482342"/>
              <a:gd name="connsiteX80" fmla="*/ 5452860 w 12192000"/>
              <a:gd name="connsiteY80" fmla="*/ 2180085 h 3482342"/>
              <a:gd name="connsiteX81" fmla="*/ 5414282 w 12192000"/>
              <a:gd name="connsiteY81" fmla="*/ 2183070 h 3482342"/>
              <a:gd name="connsiteX82" fmla="*/ 5368369 w 12192000"/>
              <a:gd name="connsiteY82" fmla="*/ 2204272 h 3482342"/>
              <a:gd name="connsiteX83" fmla="*/ 5336354 w 12192000"/>
              <a:gd name="connsiteY83" fmla="*/ 2218920 h 3482342"/>
              <a:gd name="connsiteX84" fmla="*/ 5291263 w 12192000"/>
              <a:gd name="connsiteY84" fmla="*/ 2239182 h 3482342"/>
              <a:gd name="connsiteX85" fmla="*/ 5255152 w 12192000"/>
              <a:gd name="connsiteY85" fmla="*/ 2247164 h 3482342"/>
              <a:gd name="connsiteX86" fmla="*/ 5233796 w 12192000"/>
              <a:gd name="connsiteY86" fmla="*/ 2268260 h 3482342"/>
              <a:gd name="connsiteX87" fmla="*/ 5212786 w 12192000"/>
              <a:gd name="connsiteY87" fmla="*/ 2296592 h 3482342"/>
              <a:gd name="connsiteX88" fmla="*/ 5173523 w 12192000"/>
              <a:gd name="connsiteY88" fmla="*/ 2309057 h 3482342"/>
              <a:gd name="connsiteX89" fmla="*/ 5123830 w 12192000"/>
              <a:gd name="connsiteY89" fmla="*/ 2307070 h 3482342"/>
              <a:gd name="connsiteX90" fmla="*/ 5065426 w 12192000"/>
              <a:gd name="connsiteY90" fmla="*/ 2324076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56576 w 12192000"/>
              <a:gd name="connsiteY73" fmla="*/ 2134188 h 3482342"/>
              <a:gd name="connsiteX74" fmla="*/ 6007916 w 12192000"/>
              <a:gd name="connsiteY74" fmla="*/ 2143752 h 3482342"/>
              <a:gd name="connsiteX75" fmla="*/ 5947131 w 12192000"/>
              <a:gd name="connsiteY75" fmla="*/ 2148310 h 3482342"/>
              <a:gd name="connsiteX76" fmla="*/ 5898141 w 12192000"/>
              <a:gd name="connsiteY76" fmla="*/ 2144806 h 3482342"/>
              <a:gd name="connsiteX77" fmla="*/ 5855337 w 12192000"/>
              <a:gd name="connsiteY77" fmla="*/ 2137719 h 3482342"/>
              <a:gd name="connsiteX78" fmla="*/ 5817682 w 12192000"/>
              <a:gd name="connsiteY78" fmla="*/ 2157358 h 3482342"/>
              <a:gd name="connsiteX79" fmla="*/ 5735300 w 12192000"/>
              <a:gd name="connsiteY79" fmla="*/ 2158902 h 3482342"/>
              <a:gd name="connsiteX80" fmla="*/ 5591469 w 12192000"/>
              <a:gd name="connsiteY80" fmla="*/ 2178389 h 3482342"/>
              <a:gd name="connsiteX81" fmla="*/ 5452860 w 12192000"/>
              <a:gd name="connsiteY81" fmla="*/ 2180085 h 3482342"/>
              <a:gd name="connsiteX82" fmla="*/ 5414282 w 12192000"/>
              <a:gd name="connsiteY82" fmla="*/ 2183070 h 3482342"/>
              <a:gd name="connsiteX83" fmla="*/ 5368369 w 12192000"/>
              <a:gd name="connsiteY83" fmla="*/ 2204272 h 3482342"/>
              <a:gd name="connsiteX84" fmla="*/ 5336354 w 12192000"/>
              <a:gd name="connsiteY84" fmla="*/ 2218920 h 3482342"/>
              <a:gd name="connsiteX85" fmla="*/ 5291263 w 12192000"/>
              <a:gd name="connsiteY85" fmla="*/ 2239182 h 3482342"/>
              <a:gd name="connsiteX86" fmla="*/ 5255152 w 12192000"/>
              <a:gd name="connsiteY86" fmla="*/ 2247164 h 3482342"/>
              <a:gd name="connsiteX87" fmla="*/ 5233796 w 12192000"/>
              <a:gd name="connsiteY87" fmla="*/ 2268260 h 3482342"/>
              <a:gd name="connsiteX88" fmla="*/ 5212786 w 12192000"/>
              <a:gd name="connsiteY88" fmla="*/ 2296592 h 3482342"/>
              <a:gd name="connsiteX89" fmla="*/ 5173523 w 12192000"/>
              <a:gd name="connsiteY89" fmla="*/ 2309057 h 3482342"/>
              <a:gd name="connsiteX90" fmla="*/ 5123830 w 12192000"/>
              <a:gd name="connsiteY90" fmla="*/ 2307070 h 3482342"/>
              <a:gd name="connsiteX91" fmla="*/ 5065426 w 12192000"/>
              <a:gd name="connsiteY91" fmla="*/ 2324076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38780 w 12192000"/>
              <a:gd name="connsiteY73" fmla="*/ 2081918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056576 w 12192000"/>
              <a:gd name="connsiteY75" fmla="*/ 2134188 h 3482342"/>
              <a:gd name="connsiteX76" fmla="*/ 6007916 w 12192000"/>
              <a:gd name="connsiteY76" fmla="*/ 2143752 h 3482342"/>
              <a:gd name="connsiteX77" fmla="*/ 5947131 w 12192000"/>
              <a:gd name="connsiteY77" fmla="*/ 2148310 h 3482342"/>
              <a:gd name="connsiteX78" fmla="*/ 5898141 w 12192000"/>
              <a:gd name="connsiteY78" fmla="*/ 2144806 h 3482342"/>
              <a:gd name="connsiteX79" fmla="*/ 5855337 w 12192000"/>
              <a:gd name="connsiteY79" fmla="*/ 2137719 h 3482342"/>
              <a:gd name="connsiteX80" fmla="*/ 5817682 w 12192000"/>
              <a:gd name="connsiteY80" fmla="*/ 2157358 h 3482342"/>
              <a:gd name="connsiteX81" fmla="*/ 5735300 w 12192000"/>
              <a:gd name="connsiteY81" fmla="*/ 2158902 h 3482342"/>
              <a:gd name="connsiteX82" fmla="*/ 5591469 w 12192000"/>
              <a:gd name="connsiteY82" fmla="*/ 2178389 h 3482342"/>
              <a:gd name="connsiteX83" fmla="*/ 5452860 w 12192000"/>
              <a:gd name="connsiteY83" fmla="*/ 2180085 h 3482342"/>
              <a:gd name="connsiteX84" fmla="*/ 5414282 w 12192000"/>
              <a:gd name="connsiteY84" fmla="*/ 2183070 h 3482342"/>
              <a:gd name="connsiteX85" fmla="*/ 5368369 w 12192000"/>
              <a:gd name="connsiteY85" fmla="*/ 2204272 h 3482342"/>
              <a:gd name="connsiteX86" fmla="*/ 5336354 w 12192000"/>
              <a:gd name="connsiteY86" fmla="*/ 2218920 h 3482342"/>
              <a:gd name="connsiteX87" fmla="*/ 5291263 w 12192000"/>
              <a:gd name="connsiteY87" fmla="*/ 2239182 h 3482342"/>
              <a:gd name="connsiteX88" fmla="*/ 5255152 w 12192000"/>
              <a:gd name="connsiteY88" fmla="*/ 2247164 h 3482342"/>
              <a:gd name="connsiteX89" fmla="*/ 5233796 w 12192000"/>
              <a:gd name="connsiteY89" fmla="*/ 2268260 h 3482342"/>
              <a:gd name="connsiteX90" fmla="*/ 5212786 w 12192000"/>
              <a:gd name="connsiteY90" fmla="*/ 2296592 h 3482342"/>
              <a:gd name="connsiteX91" fmla="*/ 5173523 w 12192000"/>
              <a:gd name="connsiteY91" fmla="*/ 2309057 h 3482342"/>
              <a:gd name="connsiteX92" fmla="*/ 5123830 w 12192000"/>
              <a:gd name="connsiteY92" fmla="*/ 2307070 h 3482342"/>
              <a:gd name="connsiteX93" fmla="*/ 5065426 w 12192000"/>
              <a:gd name="connsiteY93" fmla="*/ 2324076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34188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50998 w 12192000"/>
              <a:gd name="connsiteY21" fmla="*/ 1269215 h 3482342"/>
              <a:gd name="connsiteX22" fmla="*/ 10815658 w 12192000"/>
              <a:gd name="connsiteY22" fmla="*/ 1287849 h 3482342"/>
              <a:gd name="connsiteX23" fmla="*/ 10679906 w 12192000"/>
              <a:gd name="connsiteY23" fmla="*/ 1324988 h 3482342"/>
              <a:gd name="connsiteX24" fmla="*/ 10636304 w 12192000"/>
              <a:gd name="connsiteY24" fmla="*/ 1317928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495949 w 12192000"/>
              <a:gd name="connsiteY48" fmla="*/ 1902425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41837 w 12192000"/>
              <a:gd name="connsiteY59" fmla="*/ 1840640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686657 w 12192000"/>
              <a:gd name="connsiteY65" fmla="*/ 1907344 h 3482342"/>
              <a:gd name="connsiteX66" fmla="*/ 6651330 w 12192000"/>
              <a:gd name="connsiteY66" fmla="*/ 1922921 h 3482342"/>
              <a:gd name="connsiteX67" fmla="*/ 6622958 w 12192000"/>
              <a:gd name="connsiteY67" fmla="*/ 1936255 h 3482342"/>
              <a:gd name="connsiteX68" fmla="*/ 6522602 w 12192000"/>
              <a:gd name="connsiteY68" fmla="*/ 1954133 h 3482342"/>
              <a:gd name="connsiteX69" fmla="*/ 6444344 w 12192000"/>
              <a:gd name="connsiteY69" fmla="*/ 1969663 h 3482342"/>
              <a:gd name="connsiteX70" fmla="*/ 6409626 w 12192000"/>
              <a:gd name="connsiteY70" fmla="*/ 1978846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87205 w 12192000"/>
              <a:gd name="connsiteY74" fmla="*/ 2060048 h 3482342"/>
              <a:gd name="connsiteX75" fmla="*/ 6138780 w 12192000"/>
              <a:gd name="connsiteY75" fmla="*/ 2081918 h 3482342"/>
              <a:gd name="connsiteX76" fmla="*/ 6120125 w 12192000"/>
              <a:gd name="connsiteY76" fmla="*/ 2109475 h 3482342"/>
              <a:gd name="connsiteX77" fmla="*/ 6056576 w 12192000"/>
              <a:gd name="connsiteY77" fmla="*/ 2120066 h 3482342"/>
              <a:gd name="connsiteX78" fmla="*/ 5993794 w 12192000"/>
              <a:gd name="connsiteY78" fmla="*/ 2122569 h 3482342"/>
              <a:gd name="connsiteX79" fmla="*/ 5943601 w 12192000"/>
              <a:gd name="connsiteY79" fmla="*/ 2137719 h 3482342"/>
              <a:gd name="connsiteX80" fmla="*/ 5898141 w 12192000"/>
              <a:gd name="connsiteY80" fmla="*/ 2144806 h 3482342"/>
              <a:gd name="connsiteX81" fmla="*/ 5855337 w 12192000"/>
              <a:gd name="connsiteY81" fmla="*/ 2137719 h 3482342"/>
              <a:gd name="connsiteX82" fmla="*/ 5817682 w 12192000"/>
              <a:gd name="connsiteY82" fmla="*/ 2157358 h 3482342"/>
              <a:gd name="connsiteX83" fmla="*/ 5735300 w 12192000"/>
              <a:gd name="connsiteY83" fmla="*/ 2158902 h 3482342"/>
              <a:gd name="connsiteX84" fmla="*/ 5591469 w 12192000"/>
              <a:gd name="connsiteY84" fmla="*/ 2178389 h 3482342"/>
              <a:gd name="connsiteX85" fmla="*/ 5505818 w 12192000"/>
              <a:gd name="connsiteY85" fmla="*/ 2194207 h 3482342"/>
              <a:gd name="connsiteX86" fmla="*/ 5452860 w 12192000"/>
              <a:gd name="connsiteY86" fmla="*/ 2180085 h 3482342"/>
              <a:gd name="connsiteX87" fmla="*/ 5414282 w 12192000"/>
              <a:gd name="connsiteY87" fmla="*/ 2183070 h 3482342"/>
              <a:gd name="connsiteX88" fmla="*/ 5368369 w 12192000"/>
              <a:gd name="connsiteY88" fmla="*/ 2204272 h 3482342"/>
              <a:gd name="connsiteX89" fmla="*/ 5336354 w 12192000"/>
              <a:gd name="connsiteY89" fmla="*/ 2218920 h 3482342"/>
              <a:gd name="connsiteX90" fmla="*/ 5291263 w 12192000"/>
              <a:gd name="connsiteY90" fmla="*/ 2239182 h 3482342"/>
              <a:gd name="connsiteX91" fmla="*/ 5255152 w 12192000"/>
              <a:gd name="connsiteY91" fmla="*/ 2247164 h 3482342"/>
              <a:gd name="connsiteX92" fmla="*/ 5233796 w 12192000"/>
              <a:gd name="connsiteY92" fmla="*/ 2268260 h 3482342"/>
              <a:gd name="connsiteX93" fmla="*/ 5212786 w 12192000"/>
              <a:gd name="connsiteY93" fmla="*/ 2296592 h 3482342"/>
              <a:gd name="connsiteX94" fmla="*/ 5173523 w 12192000"/>
              <a:gd name="connsiteY94" fmla="*/ 2309057 h 3482342"/>
              <a:gd name="connsiteX95" fmla="*/ 5123830 w 12192000"/>
              <a:gd name="connsiteY95" fmla="*/ 2307070 h 3482342"/>
              <a:gd name="connsiteX96" fmla="*/ 5065426 w 12192000"/>
              <a:gd name="connsiteY96" fmla="*/ 2324076 h 3482342"/>
              <a:gd name="connsiteX97" fmla="*/ 4975908 w 12192000"/>
              <a:gd name="connsiteY97" fmla="*/ 2364128 h 3482342"/>
              <a:gd name="connsiteX98" fmla="*/ 4913723 w 12192000"/>
              <a:gd name="connsiteY98" fmla="*/ 2385265 h 3482342"/>
              <a:gd name="connsiteX99" fmla="*/ 4746485 w 12192000"/>
              <a:gd name="connsiteY99" fmla="*/ 2451769 h 3482342"/>
              <a:gd name="connsiteX100" fmla="*/ 4681588 w 12192000"/>
              <a:gd name="connsiteY100" fmla="*/ 2467494 h 3482342"/>
              <a:gd name="connsiteX101" fmla="*/ 1783655 w 12192000"/>
              <a:gd name="connsiteY101" fmla="*/ 3163860 h 3482342"/>
              <a:gd name="connsiteX102" fmla="*/ 1325955 w 12192000"/>
              <a:gd name="connsiteY102" fmla="*/ 3176692 h 3482342"/>
              <a:gd name="connsiteX103" fmla="*/ 1190384 w 12192000"/>
              <a:gd name="connsiteY103" fmla="*/ 3203504 h 3482342"/>
              <a:gd name="connsiteX104" fmla="*/ 1094537 w 12192000"/>
              <a:gd name="connsiteY104" fmla="*/ 3229469 h 3482342"/>
              <a:gd name="connsiteX105" fmla="*/ 779276 w 12192000"/>
              <a:gd name="connsiteY105" fmla="*/ 3327290 h 3482342"/>
              <a:gd name="connsiteX106" fmla="*/ 600378 w 12192000"/>
              <a:gd name="connsiteY106" fmla="*/ 3335250 h 3482342"/>
              <a:gd name="connsiteX107" fmla="*/ 493457 w 12192000"/>
              <a:gd name="connsiteY107" fmla="*/ 3365044 h 3482342"/>
              <a:gd name="connsiteX108" fmla="*/ 349402 w 12192000"/>
              <a:gd name="connsiteY108" fmla="*/ 3380897 h 3482342"/>
              <a:gd name="connsiteX109" fmla="*/ 192183 w 12192000"/>
              <a:gd name="connsiteY109" fmla="*/ 3460075 h 3482342"/>
              <a:gd name="connsiteX110" fmla="*/ 46713 w 12192000"/>
              <a:gd name="connsiteY110" fmla="*/ 3462986 h 3482342"/>
              <a:gd name="connsiteX111" fmla="*/ 2765 w 12192000"/>
              <a:gd name="connsiteY111" fmla="*/ 3480770 h 3482342"/>
              <a:gd name="connsiteX112" fmla="*/ 0 w 12192000"/>
              <a:gd name="connsiteY112" fmla="*/ 3482342 h 3482342"/>
              <a:gd name="connsiteX113" fmla="*/ 0 w 12192000"/>
              <a:gd name="connsiteY11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495949 w 12192000"/>
              <a:gd name="connsiteY50" fmla="*/ 1902425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41837 w 12192000"/>
              <a:gd name="connsiteY61" fmla="*/ 1840640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686657 w 12192000"/>
              <a:gd name="connsiteY67" fmla="*/ 1907344 h 3482342"/>
              <a:gd name="connsiteX68" fmla="*/ 6651330 w 12192000"/>
              <a:gd name="connsiteY68" fmla="*/ 1922921 h 3482342"/>
              <a:gd name="connsiteX69" fmla="*/ 6622958 w 12192000"/>
              <a:gd name="connsiteY69" fmla="*/ 1936255 h 3482342"/>
              <a:gd name="connsiteX70" fmla="*/ 6522602 w 12192000"/>
              <a:gd name="connsiteY70" fmla="*/ 1954133 h 3482342"/>
              <a:gd name="connsiteX71" fmla="*/ 6444344 w 12192000"/>
              <a:gd name="connsiteY71" fmla="*/ 1969663 h 3482342"/>
              <a:gd name="connsiteX72" fmla="*/ 6409626 w 12192000"/>
              <a:gd name="connsiteY72" fmla="*/ 1978846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87205 w 12192000"/>
              <a:gd name="connsiteY76" fmla="*/ 2060048 h 3482342"/>
              <a:gd name="connsiteX77" fmla="*/ 6138780 w 12192000"/>
              <a:gd name="connsiteY77" fmla="*/ 2081918 h 3482342"/>
              <a:gd name="connsiteX78" fmla="*/ 6120125 w 12192000"/>
              <a:gd name="connsiteY78" fmla="*/ 2109475 h 3482342"/>
              <a:gd name="connsiteX79" fmla="*/ 6056576 w 12192000"/>
              <a:gd name="connsiteY79" fmla="*/ 2120066 h 3482342"/>
              <a:gd name="connsiteX80" fmla="*/ 5993794 w 12192000"/>
              <a:gd name="connsiteY80" fmla="*/ 2122569 h 3482342"/>
              <a:gd name="connsiteX81" fmla="*/ 5943601 w 12192000"/>
              <a:gd name="connsiteY81" fmla="*/ 2137719 h 3482342"/>
              <a:gd name="connsiteX82" fmla="*/ 5898141 w 12192000"/>
              <a:gd name="connsiteY82" fmla="*/ 2144806 h 3482342"/>
              <a:gd name="connsiteX83" fmla="*/ 5855337 w 12192000"/>
              <a:gd name="connsiteY83" fmla="*/ 2137719 h 3482342"/>
              <a:gd name="connsiteX84" fmla="*/ 5817682 w 12192000"/>
              <a:gd name="connsiteY84" fmla="*/ 2157358 h 3482342"/>
              <a:gd name="connsiteX85" fmla="*/ 5735300 w 12192000"/>
              <a:gd name="connsiteY85" fmla="*/ 2158902 h 3482342"/>
              <a:gd name="connsiteX86" fmla="*/ 5591469 w 12192000"/>
              <a:gd name="connsiteY86" fmla="*/ 2178389 h 3482342"/>
              <a:gd name="connsiteX87" fmla="*/ 5505818 w 12192000"/>
              <a:gd name="connsiteY87" fmla="*/ 2194207 h 3482342"/>
              <a:gd name="connsiteX88" fmla="*/ 5452860 w 12192000"/>
              <a:gd name="connsiteY88" fmla="*/ 2180085 h 3482342"/>
              <a:gd name="connsiteX89" fmla="*/ 5414282 w 12192000"/>
              <a:gd name="connsiteY89" fmla="*/ 2183070 h 3482342"/>
              <a:gd name="connsiteX90" fmla="*/ 5368369 w 12192000"/>
              <a:gd name="connsiteY90" fmla="*/ 2204272 h 3482342"/>
              <a:gd name="connsiteX91" fmla="*/ 5336354 w 12192000"/>
              <a:gd name="connsiteY91" fmla="*/ 2218920 h 3482342"/>
              <a:gd name="connsiteX92" fmla="*/ 5291263 w 12192000"/>
              <a:gd name="connsiteY92" fmla="*/ 2239182 h 3482342"/>
              <a:gd name="connsiteX93" fmla="*/ 5255152 w 12192000"/>
              <a:gd name="connsiteY93" fmla="*/ 2247164 h 3482342"/>
              <a:gd name="connsiteX94" fmla="*/ 5233796 w 12192000"/>
              <a:gd name="connsiteY94" fmla="*/ 2268260 h 3482342"/>
              <a:gd name="connsiteX95" fmla="*/ 5212786 w 12192000"/>
              <a:gd name="connsiteY95" fmla="*/ 2296592 h 3482342"/>
              <a:gd name="connsiteX96" fmla="*/ 5173523 w 12192000"/>
              <a:gd name="connsiteY96" fmla="*/ 2309057 h 3482342"/>
              <a:gd name="connsiteX97" fmla="*/ 5123830 w 12192000"/>
              <a:gd name="connsiteY97" fmla="*/ 2307070 h 3482342"/>
              <a:gd name="connsiteX98" fmla="*/ 5065426 w 12192000"/>
              <a:gd name="connsiteY98" fmla="*/ 2324076 h 3482342"/>
              <a:gd name="connsiteX99" fmla="*/ 4975908 w 12192000"/>
              <a:gd name="connsiteY99" fmla="*/ 2364128 h 3482342"/>
              <a:gd name="connsiteX100" fmla="*/ 4913723 w 12192000"/>
              <a:gd name="connsiteY100" fmla="*/ 2385265 h 3482342"/>
              <a:gd name="connsiteX101" fmla="*/ 4746485 w 12192000"/>
              <a:gd name="connsiteY101" fmla="*/ 2451769 h 3482342"/>
              <a:gd name="connsiteX102" fmla="*/ 4681588 w 12192000"/>
              <a:gd name="connsiteY102" fmla="*/ 2467494 h 3482342"/>
              <a:gd name="connsiteX103" fmla="*/ 1783655 w 12192000"/>
              <a:gd name="connsiteY103" fmla="*/ 3163860 h 3482342"/>
              <a:gd name="connsiteX104" fmla="*/ 1325955 w 12192000"/>
              <a:gd name="connsiteY104" fmla="*/ 3176692 h 3482342"/>
              <a:gd name="connsiteX105" fmla="*/ 1190384 w 12192000"/>
              <a:gd name="connsiteY105" fmla="*/ 3203504 h 3482342"/>
              <a:gd name="connsiteX106" fmla="*/ 1094537 w 12192000"/>
              <a:gd name="connsiteY106" fmla="*/ 3229469 h 3482342"/>
              <a:gd name="connsiteX107" fmla="*/ 779276 w 12192000"/>
              <a:gd name="connsiteY107" fmla="*/ 3327290 h 3482342"/>
              <a:gd name="connsiteX108" fmla="*/ 600378 w 12192000"/>
              <a:gd name="connsiteY108" fmla="*/ 3335250 h 3482342"/>
              <a:gd name="connsiteX109" fmla="*/ 493457 w 12192000"/>
              <a:gd name="connsiteY109" fmla="*/ 3365044 h 3482342"/>
              <a:gd name="connsiteX110" fmla="*/ 349402 w 12192000"/>
              <a:gd name="connsiteY110" fmla="*/ 3380897 h 3482342"/>
              <a:gd name="connsiteX111" fmla="*/ 192183 w 12192000"/>
              <a:gd name="connsiteY111" fmla="*/ 3460075 h 3482342"/>
              <a:gd name="connsiteX112" fmla="*/ 46713 w 12192000"/>
              <a:gd name="connsiteY112" fmla="*/ 3462986 h 3482342"/>
              <a:gd name="connsiteX113" fmla="*/ 2765 w 12192000"/>
              <a:gd name="connsiteY113" fmla="*/ 3480770 h 3482342"/>
              <a:gd name="connsiteX114" fmla="*/ 0 w 12192000"/>
              <a:gd name="connsiteY114" fmla="*/ 3482342 h 3482342"/>
              <a:gd name="connsiteX115" fmla="*/ 0 w 12192000"/>
              <a:gd name="connsiteY11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495949 w 12192000"/>
              <a:gd name="connsiteY51" fmla="*/ 1902425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41837 w 12192000"/>
              <a:gd name="connsiteY62" fmla="*/ 1840640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686657 w 12192000"/>
              <a:gd name="connsiteY68" fmla="*/ 1907344 h 3482342"/>
              <a:gd name="connsiteX69" fmla="*/ 6651330 w 12192000"/>
              <a:gd name="connsiteY69" fmla="*/ 1922921 h 3482342"/>
              <a:gd name="connsiteX70" fmla="*/ 6622958 w 12192000"/>
              <a:gd name="connsiteY70" fmla="*/ 1936255 h 3482342"/>
              <a:gd name="connsiteX71" fmla="*/ 6522602 w 12192000"/>
              <a:gd name="connsiteY71" fmla="*/ 1954133 h 3482342"/>
              <a:gd name="connsiteX72" fmla="*/ 6444344 w 12192000"/>
              <a:gd name="connsiteY72" fmla="*/ 1969663 h 3482342"/>
              <a:gd name="connsiteX73" fmla="*/ 6409626 w 12192000"/>
              <a:gd name="connsiteY73" fmla="*/ 1978846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87205 w 12192000"/>
              <a:gd name="connsiteY77" fmla="*/ 2060048 h 3482342"/>
              <a:gd name="connsiteX78" fmla="*/ 6138780 w 12192000"/>
              <a:gd name="connsiteY78" fmla="*/ 2081918 h 3482342"/>
              <a:gd name="connsiteX79" fmla="*/ 6120125 w 12192000"/>
              <a:gd name="connsiteY79" fmla="*/ 2109475 h 3482342"/>
              <a:gd name="connsiteX80" fmla="*/ 6056576 w 12192000"/>
              <a:gd name="connsiteY80" fmla="*/ 2120066 h 3482342"/>
              <a:gd name="connsiteX81" fmla="*/ 5993794 w 12192000"/>
              <a:gd name="connsiteY81" fmla="*/ 2122569 h 3482342"/>
              <a:gd name="connsiteX82" fmla="*/ 5943601 w 12192000"/>
              <a:gd name="connsiteY82" fmla="*/ 2137719 h 3482342"/>
              <a:gd name="connsiteX83" fmla="*/ 5898141 w 12192000"/>
              <a:gd name="connsiteY83" fmla="*/ 2144806 h 3482342"/>
              <a:gd name="connsiteX84" fmla="*/ 5855337 w 12192000"/>
              <a:gd name="connsiteY84" fmla="*/ 2137719 h 3482342"/>
              <a:gd name="connsiteX85" fmla="*/ 5817682 w 12192000"/>
              <a:gd name="connsiteY85" fmla="*/ 2157358 h 3482342"/>
              <a:gd name="connsiteX86" fmla="*/ 5735300 w 12192000"/>
              <a:gd name="connsiteY86" fmla="*/ 2158902 h 3482342"/>
              <a:gd name="connsiteX87" fmla="*/ 5591469 w 12192000"/>
              <a:gd name="connsiteY87" fmla="*/ 2178389 h 3482342"/>
              <a:gd name="connsiteX88" fmla="*/ 5505818 w 12192000"/>
              <a:gd name="connsiteY88" fmla="*/ 2194207 h 3482342"/>
              <a:gd name="connsiteX89" fmla="*/ 5452860 w 12192000"/>
              <a:gd name="connsiteY89" fmla="*/ 2180085 h 3482342"/>
              <a:gd name="connsiteX90" fmla="*/ 5414282 w 12192000"/>
              <a:gd name="connsiteY90" fmla="*/ 2183070 h 3482342"/>
              <a:gd name="connsiteX91" fmla="*/ 5368369 w 12192000"/>
              <a:gd name="connsiteY91" fmla="*/ 2204272 h 3482342"/>
              <a:gd name="connsiteX92" fmla="*/ 5336354 w 12192000"/>
              <a:gd name="connsiteY92" fmla="*/ 2218920 h 3482342"/>
              <a:gd name="connsiteX93" fmla="*/ 5291263 w 12192000"/>
              <a:gd name="connsiteY93" fmla="*/ 2239182 h 3482342"/>
              <a:gd name="connsiteX94" fmla="*/ 5255152 w 12192000"/>
              <a:gd name="connsiteY94" fmla="*/ 2247164 h 3482342"/>
              <a:gd name="connsiteX95" fmla="*/ 5233796 w 12192000"/>
              <a:gd name="connsiteY95" fmla="*/ 2268260 h 3482342"/>
              <a:gd name="connsiteX96" fmla="*/ 5212786 w 12192000"/>
              <a:gd name="connsiteY96" fmla="*/ 2296592 h 3482342"/>
              <a:gd name="connsiteX97" fmla="*/ 5173523 w 12192000"/>
              <a:gd name="connsiteY97" fmla="*/ 2309057 h 3482342"/>
              <a:gd name="connsiteX98" fmla="*/ 5123830 w 12192000"/>
              <a:gd name="connsiteY98" fmla="*/ 2307070 h 3482342"/>
              <a:gd name="connsiteX99" fmla="*/ 5065426 w 12192000"/>
              <a:gd name="connsiteY99" fmla="*/ 2324076 h 3482342"/>
              <a:gd name="connsiteX100" fmla="*/ 4975908 w 12192000"/>
              <a:gd name="connsiteY100" fmla="*/ 2364128 h 3482342"/>
              <a:gd name="connsiteX101" fmla="*/ 4913723 w 12192000"/>
              <a:gd name="connsiteY101" fmla="*/ 2385265 h 3482342"/>
              <a:gd name="connsiteX102" fmla="*/ 4746485 w 12192000"/>
              <a:gd name="connsiteY102" fmla="*/ 2451769 h 3482342"/>
              <a:gd name="connsiteX103" fmla="*/ 4681588 w 12192000"/>
              <a:gd name="connsiteY103" fmla="*/ 2467494 h 3482342"/>
              <a:gd name="connsiteX104" fmla="*/ 1783655 w 12192000"/>
              <a:gd name="connsiteY104" fmla="*/ 3163860 h 3482342"/>
              <a:gd name="connsiteX105" fmla="*/ 1325955 w 12192000"/>
              <a:gd name="connsiteY105" fmla="*/ 3176692 h 3482342"/>
              <a:gd name="connsiteX106" fmla="*/ 1190384 w 12192000"/>
              <a:gd name="connsiteY106" fmla="*/ 3203504 h 3482342"/>
              <a:gd name="connsiteX107" fmla="*/ 1094537 w 12192000"/>
              <a:gd name="connsiteY107" fmla="*/ 3229469 h 3482342"/>
              <a:gd name="connsiteX108" fmla="*/ 779276 w 12192000"/>
              <a:gd name="connsiteY108" fmla="*/ 3327290 h 3482342"/>
              <a:gd name="connsiteX109" fmla="*/ 600378 w 12192000"/>
              <a:gd name="connsiteY109" fmla="*/ 3335250 h 3482342"/>
              <a:gd name="connsiteX110" fmla="*/ 493457 w 12192000"/>
              <a:gd name="connsiteY110" fmla="*/ 3365044 h 3482342"/>
              <a:gd name="connsiteX111" fmla="*/ 349402 w 12192000"/>
              <a:gd name="connsiteY111" fmla="*/ 3380897 h 3482342"/>
              <a:gd name="connsiteX112" fmla="*/ 192183 w 12192000"/>
              <a:gd name="connsiteY112" fmla="*/ 3460075 h 3482342"/>
              <a:gd name="connsiteX113" fmla="*/ 46713 w 12192000"/>
              <a:gd name="connsiteY113" fmla="*/ 3462986 h 3482342"/>
              <a:gd name="connsiteX114" fmla="*/ 2765 w 12192000"/>
              <a:gd name="connsiteY114" fmla="*/ 3480770 h 3482342"/>
              <a:gd name="connsiteX115" fmla="*/ 0 w 12192000"/>
              <a:gd name="connsiteY115" fmla="*/ 3482342 h 3482342"/>
              <a:gd name="connsiteX116" fmla="*/ 0 w 12192000"/>
              <a:gd name="connsiteY11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01385 w 12192000"/>
              <a:gd name="connsiteY34" fmla="*/ 1477515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75804 w 12192000"/>
              <a:gd name="connsiteY19" fmla="*/ 1067977 h 3482342"/>
              <a:gd name="connsiteX20" fmla="*/ 11120819 w 12192000"/>
              <a:gd name="connsiteY20" fmla="*/ 1126133 h 3482342"/>
              <a:gd name="connsiteX21" fmla="*/ 11028687 w 12192000"/>
              <a:gd name="connsiteY21" fmla="*/ 1199018 h 3482342"/>
              <a:gd name="connsiteX22" fmla="*/ 10960443 w 12192000"/>
              <a:gd name="connsiteY22" fmla="*/ 1244502 h 3482342"/>
              <a:gd name="connsiteX23" fmla="*/ 10850998 w 12192000"/>
              <a:gd name="connsiteY23" fmla="*/ 1269215 h 3482342"/>
              <a:gd name="connsiteX24" fmla="*/ 10815658 w 12192000"/>
              <a:gd name="connsiteY24" fmla="*/ 1287849 h 3482342"/>
              <a:gd name="connsiteX25" fmla="*/ 10679906 w 12192000"/>
              <a:gd name="connsiteY25" fmla="*/ 1324988 h 3482342"/>
              <a:gd name="connsiteX26" fmla="*/ 10636304 w 12192000"/>
              <a:gd name="connsiteY26" fmla="*/ 1317928 h 3482342"/>
              <a:gd name="connsiteX27" fmla="*/ 10603863 w 12192000"/>
              <a:gd name="connsiteY27" fmla="*/ 1346886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314361 w 12192000"/>
              <a:gd name="connsiteY33" fmla="*/ 1466924 h 3482342"/>
              <a:gd name="connsiteX34" fmla="*/ 10264922 w 12192000"/>
              <a:gd name="connsiteY34" fmla="*/ 1472107 h 3482342"/>
              <a:gd name="connsiteX35" fmla="*/ 10201385 w 12192000"/>
              <a:gd name="connsiteY35" fmla="*/ 1477515 h 3482342"/>
              <a:gd name="connsiteX36" fmla="*/ 10120184 w 12192000"/>
              <a:gd name="connsiteY36" fmla="*/ 1466924 h 3482342"/>
              <a:gd name="connsiteX37" fmla="*/ 10058690 w 12192000"/>
              <a:gd name="connsiteY37" fmla="*/ 1474888 h 3482342"/>
              <a:gd name="connsiteX38" fmla="*/ 10004424 w 12192000"/>
              <a:gd name="connsiteY38" fmla="*/ 1489801 h 3482342"/>
              <a:gd name="connsiteX39" fmla="*/ 9999951 w 12192000"/>
              <a:gd name="connsiteY39" fmla="*/ 1499127 h 3482342"/>
              <a:gd name="connsiteX40" fmla="*/ 9845462 w 12192000"/>
              <a:gd name="connsiteY40" fmla="*/ 1548192 h 3482342"/>
              <a:gd name="connsiteX41" fmla="*/ 9736156 w 12192000"/>
              <a:gd name="connsiteY41" fmla="*/ 1581928 h 3482342"/>
              <a:gd name="connsiteX42" fmla="*/ 9693355 w 12192000"/>
              <a:gd name="connsiteY42" fmla="*/ 1602632 h 3482342"/>
              <a:gd name="connsiteX43" fmla="*/ 9664242 w 12192000"/>
              <a:gd name="connsiteY43" fmla="*/ 1622075 h 3482342"/>
              <a:gd name="connsiteX44" fmla="*/ 9579195 w 12192000"/>
              <a:gd name="connsiteY44" fmla="*/ 1648017 h 3482342"/>
              <a:gd name="connsiteX45" fmla="*/ 9433652 w 12192000"/>
              <a:gd name="connsiteY45" fmla="*/ 1681174 h 3482342"/>
              <a:gd name="connsiteX46" fmla="*/ 9403775 w 12192000"/>
              <a:gd name="connsiteY46" fmla="*/ 1690403 h 3482342"/>
              <a:gd name="connsiteX47" fmla="*/ 9382503 w 12192000"/>
              <a:gd name="connsiteY47" fmla="*/ 1706957 h 3482342"/>
              <a:gd name="connsiteX48" fmla="*/ 9381410 w 12192000"/>
              <a:gd name="connsiteY48" fmla="*/ 1718312 h 3482342"/>
              <a:gd name="connsiteX49" fmla="*/ 9365685 w 12192000"/>
              <a:gd name="connsiteY49" fmla="*/ 1724772 h 3482342"/>
              <a:gd name="connsiteX50" fmla="*/ 9278020 w 12192000"/>
              <a:gd name="connsiteY50" fmla="*/ 1741161 h 3482342"/>
              <a:gd name="connsiteX51" fmla="*/ 9217145 w 12192000"/>
              <a:gd name="connsiteY51" fmla="*/ 1771195 h 3482342"/>
              <a:gd name="connsiteX52" fmla="*/ 8955875 w 12192000"/>
              <a:gd name="connsiteY52" fmla="*/ 1796806 h 3482342"/>
              <a:gd name="connsiteX53" fmla="*/ 8648415 w 12192000"/>
              <a:gd name="connsiteY53" fmla="*/ 1878623 h 3482342"/>
              <a:gd name="connsiteX54" fmla="*/ 8495949 w 12192000"/>
              <a:gd name="connsiteY54" fmla="*/ 1902425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41837 w 12192000"/>
              <a:gd name="connsiteY65" fmla="*/ 1840640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686657 w 12192000"/>
              <a:gd name="connsiteY71" fmla="*/ 1907344 h 3482342"/>
              <a:gd name="connsiteX72" fmla="*/ 6651330 w 12192000"/>
              <a:gd name="connsiteY72" fmla="*/ 1922921 h 3482342"/>
              <a:gd name="connsiteX73" fmla="*/ 6622958 w 12192000"/>
              <a:gd name="connsiteY73" fmla="*/ 1936255 h 3482342"/>
              <a:gd name="connsiteX74" fmla="*/ 6522602 w 12192000"/>
              <a:gd name="connsiteY74" fmla="*/ 1954133 h 3482342"/>
              <a:gd name="connsiteX75" fmla="*/ 6444344 w 12192000"/>
              <a:gd name="connsiteY75" fmla="*/ 1969663 h 3482342"/>
              <a:gd name="connsiteX76" fmla="*/ 6409626 w 12192000"/>
              <a:gd name="connsiteY76" fmla="*/ 1978846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87205 w 12192000"/>
              <a:gd name="connsiteY80" fmla="*/ 2060048 h 3482342"/>
              <a:gd name="connsiteX81" fmla="*/ 6138780 w 12192000"/>
              <a:gd name="connsiteY81" fmla="*/ 2081918 h 3482342"/>
              <a:gd name="connsiteX82" fmla="*/ 6120125 w 12192000"/>
              <a:gd name="connsiteY82" fmla="*/ 2109475 h 3482342"/>
              <a:gd name="connsiteX83" fmla="*/ 6056576 w 12192000"/>
              <a:gd name="connsiteY83" fmla="*/ 2120066 h 3482342"/>
              <a:gd name="connsiteX84" fmla="*/ 5993794 w 12192000"/>
              <a:gd name="connsiteY84" fmla="*/ 2122569 h 3482342"/>
              <a:gd name="connsiteX85" fmla="*/ 5943601 w 12192000"/>
              <a:gd name="connsiteY85" fmla="*/ 2137719 h 3482342"/>
              <a:gd name="connsiteX86" fmla="*/ 5898141 w 12192000"/>
              <a:gd name="connsiteY86" fmla="*/ 2144806 h 3482342"/>
              <a:gd name="connsiteX87" fmla="*/ 5855337 w 12192000"/>
              <a:gd name="connsiteY87" fmla="*/ 2137719 h 3482342"/>
              <a:gd name="connsiteX88" fmla="*/ 5817682 w 12192000"/>
              <a:gd name="connsiteY88" fmla="*/ 2157358 h 3482342"/>
              <a:gd name="connsiteX89" fmla="*/ 5735300 w 12192000"/>
              <a:gd name="connsiteY89" fmla="*/ 2158902 h 3482342"/>
              <a:gd name="connsiteX90" fmla="*/ 5591469 w 12192000"/>
              <a:gd name="connsiteY90" fmla="*/ 2178389 h 3482342"/>
              <a:gd name="connsiteX91" fmla="*/ 5505818 w 12192000"/>
              <a:gd name="connsiteY91" fmla="*/ 2194207 h 3482342"/>
              <a:gd name="connsiteX92" fmla="*/ 5452860 w 12192000"/>
              <a:gd name="connsiteY92" fmla="*/ 2180085 h 3482342"/>
              <a:gd name="connsiteX93" fmla="*/ 5414282 w 12192000"/>
              <a:gd name="connsiteY93" fmla="*/ 2183070 h 3482342"/>
              <a:gd name="connsiteX94" fmla="*/ 5368369 w 12192000"/>
              <a:gd name="connsiteY94" fmla="*/ 2204272 h 3482342"/>
              <a:gd name="connsiteX95" fmla="*/ 5336354 w 12192000"/>
              <a:gd name="connsiteY95" fmla="*/ 2218920 h 3482342"/>
              <a:gd name="connsiteX96" fmla="*/ 5291263 w 12192000"/>
              <a:gd name="connsiteY96" fmla="*/ 2239182 h 3482342"/>
              <a:gd name="connsiteX97" fmla="*/ 5255152 w 12192000"/>
              <a:gd name="connsiteY97" fmla="*/ 2247164 h 3482342"/>
              <a:gd name="connsiteX98" fmla="*/ 5233796 w 12192000"/>
              <a:gd name="connsiteY98" fmla="*/ 2268260 h 3482342"/>
              <a:gd name="connsiteX99" fmla="*/ 5212786 w 12192000"/>
              <a:gd name="connsiteY99" fmla="*/ 2296592 h 3482342"/>
              <a:gd name="connsiteX100" fmla="*/ 5173523 w 12192000"/>
              <a:gd name="connsiteY100" fmla="*/ 2309057 h 3482342"/>
              <a:gd name="connsiteX101" fmla="*/ 5123830 w 12192000"/>
              <a:gd name="connsiteY101" fmla="*/ 2307070 h 3482342"/>
              <a:gd name="connsiteX102" fmla="*/ 5065426 w 12192000"/>
              <a:gd name="connsiteY102" fmla="*/ 2324076 h 3482342"/>
              <a:gd name="connsiteX103" fmla="*/ 4975908 w 12192000"/>
              <a:gd name="connsiteY103" fmla="*/ 2364128 h 3482342"/>
              <a:gd name="connsiteX104" fmla="*/ 4913723 w 12192000"/>
              <a:gd name="connsiteY104" fmla="*/ 2385265 h 3482342"/>
              <a:gd name="connsiteX105" fmla="*/ 4746485 w 12192000"/>
              <a:gd name="connsiteY105" fmla="*/ 2451769 h 3482342"/>
              <a:gd name="connsiteX106" fmla="*/ 4681588 w 12192000"/>
              <a:gd name="connsiteY106" fmla="*/ 2467494 h 3482342"/>
              <a:gd name="connsiteX107" fmla="*/ 1783655 w 12192000"/>
              <a:gd name="connsiteY107" fmla="*/ 3163860 h 3482342"/>
              <a:gd name="connsiteX108" fmla="*/ 1325955 w 12192000"/>
              <a:gd name="connsiteY108" fmla="*/ 3176692 h 3482342"/>
              <a:gd name="connsiteX109" fmla="*/ 1190384 w 12192000"/>
              <a:gd name="connsiteY109" fmla="*/ 3203504 h 3482342"/>
              <a:gd name="connsiteX110" fmla="*/ 1094537 w 12192000"/>
              <a:gd name="connsiteY110" fmla="*/ 3229469 h 3482342"/>
              <a:gd name="connsiteX111" fmla="*/ 779276 w 12192000"/>
              <a:gd name="connsiteY111" fmla="*/ 3327290 h 3482342"/>
              <a:gd name="connsiteX112" fmla="*/ 600378 w 12192000"/>
              <a:gd name="connsiteY112" fmla="*/ 3335250 h 3482342"/>
              <a:gd name="connsiteX113" fmla="*/ 493457 w 12192000"/>
              <a:gd name="connsiteY113" fmla="*/ 3365044 h 3482342"/>
              <a:gd name="connsiteX114" fmla="*/ 349402 w 12192000"/>
              <a:gd name="connsiteY114" fmla="*/ 3380897 h 3482342"/>
              <a:gd name="connsiteX115" fmla="*/ 192183 w 12192000"/>
              <a:gd name="connsiteY115" fmla="*/ 3460075 h 3482342"/>
              <a:gd name="connsiteX116" fmla="*/ 46713 w 12192000"/>
              <a:gd name="connsiteY116" fmla="*/ 3462986 h 3482342"/>
              <a:gd name="connsiteX117" fmla="*/ 2765 w 12192000"/>
              <a:gd name="connsiteY117" fmla="*/ 3480770 h 3482342"/>
              <a:gd name="connsiteX118" fmla="*/ 0 w 12192000"/>
              <a:gd name="connsiteY118" fmla="*/ 3482342 h 3482342"/>
              <a:gd name="connsiteX119" fmla="*/ 0 w 12192000"/>
              <a:gd name="connsiteY11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6987 w 12192000"/>
              <a:gd name="connsiteY18" fmla="*/ 1000897 h 3482342"/>
              <a:gd name="connsiteX19" fmla="*/ 11193568 w 12192000"/>
              <a:gd name="connsiteY19" fmla="*/ 1039464 h 3482342"/>
              <a:gd name="connsiteX20" fmla="*/ 11175804 w 12192000"/>
              <a:gd name="connsiteY20" fmla="*/ 1067977 h 3482342"/>
              <a:gd name="connsiteX21" fmla="*/ 11120819 w 12192000"/>
              <a:gd name="connsiteY21" fmla="*/ 1126133 h 3482342"/>
              <a:gd name="connsiteX22" fmla="*/ 11028687 w 12192000"/>
              <a:gd name="connsiteY22" fmla="*/ 1199018 h 3482342"/>
              <a:gd name="connsiteX23" fmla="*/ 10960443 w 12192000"/>
              <a:gd name="connsiteY23" fmla="*/ 1244502 h 3482342"/>
              <a:gd name="connsiteX24" fmla="*/ 10850998 w 12192000"/>
              <a:gd name="connsiteY24" fmla="*/ 1269215 h 3482342"/>
              <a:gd name="connsiteX25" fmla="*/ 10815658 w 12192000"/>
              <a:gd name="connsiteY25" fmla="*/ 1287849 h 3482342"/>
              <a:gd name="connsiteX26" fmla="*/ 10679906 w 12192000"/>
              <a:gd name="connsiteY26" fmla="*/ 1324988 h 3482342"/>
              <a:gd name="connsiteX27" fmla="*/ 10636304 w 12192000"/>
              <a:gd name="connsiteY27" fmla="*/ 1317928 h 3482342"/>
              <a:gd name="connsiteX28" fmla="*/ 10603863 w 12192000"/>
              <a:gd name="connsiteY28" fmla="*/ 1346886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314361 w 12192000"/>
              <a:gd name="connsiteY34" fmla="*/ 1466924 h 3482342"/>
              <a:gd name="connsiteX35" fmla="*/ 10264922 w 12192000"/>
              <a:gd name="connsiteY35" fmla="*/ 1472107 h 3482342"/>
              <a:gd name="connsiteX36" fmla="*/ 10201385 w 12192000"/>
              <a:gd name="connsiteY36" fmla="*/ 1477515 h 3482342"/>
              <a:gd name="connsiteX37" fmla="*/ 10120184 w 12192000"/>
              <a:gd name="connsiteY37" fmla="*/ 1466924 h 3482342"/>
              <a:gd name="connsiteX38" fmla="*/ 10058690 w 12192000"/>
              <a:gd name="connsiteY38" fmla="*/ 1474888 h 3482342"/>
              <a:gd name="connsiteX39" fmla="*/ 10004424 w 12192000"/>
              <a:gd name="connsiteY39" fmla="*/ 1489801 h 3482342"/>
              <a:gd name="connsiteX40" fmla="*/ 9999951 w 12192000"/>
              <a:gd name="connsiteY40" fmla="*/ 1499127 h 3482342"/>
              <a:gd name="connsiteX41" fmla="*/ 9845462 w 12192000"/>
              <a:gd name="connsiteY41" fmla="*/ 1548192 h 3482342"/>
              <a:gd name="connsiteX42" fmla="*/ 9736156 w 12192000"/>
              <a:gd name="connsiteY42" fmla="*/ 1581928 h 3482342"/>
              <a:gd name="connsiteX43" fmla="*/ 9693355 w 12192000"/>
              <a:gd name="connsiteY43" fmla="*/ 1602632 h 3482342"/>
              <a:gd name="connsiteX44" fmla="*/ 9664242 w 12192000"/>
              <a:gd name="connsiteY44" fmla="*/ 1622075 h 3482342"/>
              <a:gd name="connsiteX45" fmla="*/ 9579195 w 12192000"/>
              <a:gd name="connsiteY45" fmla="*/ 1648017 h 3482342"/>
              <a:gd name="connsiteX46" fmla="*/ 9433652 w 12192000"/>
              <a:gd name="connsiteY46" fmla="*/ 1681174 h 3482342"/>
              <a:gd name="connsiteX47" fmla="*/ 9403775 w 12192000"/>
              <a:gd name="connsiteY47" fmla="*/ 1690403 h 3482342"/>
              <a:gd name="connsiteX48" fmla="*/ 9382503 w 12192000"/>
              <a:gd name="connsiteY48" fmla="*/ 1706957 h 3482342"/>
              <a:gd name="connsiteX49" fmla="*/ 9381410 w 12192000"/>
              <a:gd name="connsiteY49" fmla="*/ 1718312 h 3482342"/>
              <a:gd name="connsiteX50" fmla="*/ 9365685 w 12192000"/>
              <a:gd name="connsiteY50" fmla="*/ 1724772 h 3482342"/>
              <a:gd name="connsiteX51" fmla="*/ 9278020 w 12192000"/>
              <a:gd name="connsiteY51" fmla="*/ 1741161 h 3482342"/>
              <a:gd name="connsiteX52" fmla="*/ 9217145 w 12192000"/>
              <a:gd name="connsiteY52" fmla="*/ 1771195 h 3482342"/>
              <a:gd name="connsiteX53" fmla="*/ 8955875 w 12192000"/>
              <a:gd name="connsiteY53" fmla="*/ 1796806 h 3482342"/>
              <a:gd name="connsiteX54" fmla="*/ 8648415 w 12192000"/>
              <a:gd name="connsiteY54" fmla="*/ 1878623 h 3482342"/>
              <a:gd name="connsiteX55" fmla="*/ 8495949 w 12192000"/>
              <a:gd name="connsiteY55" fmla="*/ 1902425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41837 w 12192000"/>
              <a:gd name="connsiteY66" fmla="*/ 1840640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686657 w 12192000"/>
              <a:gd name="connsiteY72" fmla="*/ 1907344 h 3482342"/>
              <a:gd name="connsiteX73" fmla="*/ 6651330 w 12192000"/>
              <a:gd name="connsiteY73" fmla="*/ 1922921 h 3482342"/>
              <a:gd name="connsiteX74" fmla="*/ 6622958 w 12192000"/>
              <a:gd name="connsiteY74" fmla="*/ 1936255 h 3482342"/>
              <a:gd name="connsiteX75" fmla="*/ 6522602 w 12192000"/>
              <a:gd name="connsiteY75" fmla="*/ 1954133 h 3482342"/>
              <a:gd name="connsiteX76" fmla="*/ 6444344 w 12192000"/>
              <a:gd name="connsiteY76" fmla="*/ 1969663 h 3482342"/>
              <a:gd name="connsiteX77" fmla="*/ 6409626 w 12192000"/>
              <a:gd name="connsiteY77" fmla="*/ 1978846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87205 w 12192000"/>
              <a:gd name="connsiteY81" fmla="*/ 2060048 h 3482342"/>
              <a:gd name="connsiteX82" fmla="*/ 6138780 w 12192000"/>
              <a:gd name="connsiteY82" fmla="*/ 2081918 h 3482342"/>
              <a:gd name="connsiteX83" fmla="*/ 6120125 w 12192000"/>
              <a:gd name="connsiteY83" fmla="*/ 2109475 h 3482342"/>
              <a:gd name="connsiteX84" fmla="*/ 6056576 w 12192000"/>
              <a:gd name="connsiteY84" fmla="*/ 2120066 h 3482342"/>
              <a:gd name="connsiteX85" fmla="*/ 5993794 w 12192000"/>
              <a:gd name="connsiteY85" fmla="*/ 2122569 h 3482342"/>
              <a:gd name="connsiteX86" fmla="*/ 5943601 w 12192000"/>
              <a:gd name="connsiteY86" fmla="*/ 2137719 h 3482342"/>
              <a:gd name="connsiteX87" fmla="*/ 5898141 w 12192000"/>
              <a:gd name="connsiteY87" fmla="*/ 2144806 h 3482342"/>
              <a:gd name="connsiteX88" fmla="*/ 5855337 w 12192000"/>
              <a:gd name="connsiteY88" fmla="*/ 2137719 h 3482342"/>
              <a:gd name="connsiteX89" fmla="*/ 5817682 w 12192000"/>
              <a:gd name="connsiteY89" fmla="*/ 2157358 h 3482342"/>
              <a:gd name="connsiteX90" fmla="*/ 5735300 w 12192000"/>
              <a:gd name="connsiteY90" fmla="*/ 2158902 h 3482342"/>
              <a:gd name="connsiteX91" fmla="*/ 5591469 w 12192000"/>
              <a:gd name="connsiteY91" fmla="*/ 2178389 h 3482342"/>
              <a:gd name="connsiteX92" fmla="*/ 5505818 w 12192000"/>
              <a:gd name="connsiteY92" fmla="*/ 2194207 h 3482342"/>
              <a:gd name="connsiteX93" fmla="*/ 5452860 w 12192000"/>
              <a:gd name="connsiteY93" fmla="*/ 2180085 h 3482342"/>
              <a:gd name="connsiteX94" fmla="*/ 5414282 w 12192000"/>
              <a:gd name="connsiteY94" fmla="*/ 2183070 h 3482342"/>
              <a:gd name="connsiteX95" fmla="*/ 5368369 w 12192000"/>
              <a:gd name="connsiteY95" fmla="*/ 2204272 h 3482342"/>
              <a:gd name="connsiteX96" fmla="*/ 5336354 w 12192000"/>
              <a:gd name="connsiteY96" fmla="*/ 2218920 h 3482342"/>
              <a:gd name="connsiteX97" fmla="*/ 5291263 w 12192000"/>
              <a:gd name="connsiteY97" fmla="*/ 2239182 h 3482342"/>
              <a:gd name="connsiteX98" fmla="*/ 5255152 w 12192000"/>
              <a:gd name="connsiteY98" fmla="*/ 2247164 h 3482342"/>
              <a:gd name="connsiteX99" fmla="*/ 5233796 w 12192000"/>
              <a:gd name="connsiteY99" fmla="*/ 2268260 h 3482342"/>
              <a:gd name="connsiteX100" fmla="*/ 5212786 w 12192000"/>
              <a:gd name="connsiteY100" fmla="*/ 2296592 h 3482342"/>
              <a:gd name="connsiteX101" fmla="*/ 5173523 w 12192000"/>
              <a:gd name="connsiteY101" fmla="*/ 2309057 h 3482342"/>
              <a:gd name="connsiteX102" fmla="*/ 5123830 w 12192000"/>
              <a:gd name="connsiteY102" fmla="*/ 2307070 h 3482342"/>
              <a:gd name="connsiteX103" fmla="*/ 5065426 w 12192000"/>
              <a:gd name="connsiteY103" fmla="*/ 2324076 h 3482342"/>
              <a:gd name="connsiteX104" fmla="*/ 4975908 w 12192000"/>
              <a:gd name="connsiteY104" fmla="*/ 2364128 h 3482342"/>
              <a:gd name="connsiteX105" fmla="*/ 4913723 w 12192000"/>
              <a:gd name="connsiteY105" fmla="*/ 2385265 h 3482342"/>
              <a:gd name="connsiteX106" fmla="*/ 4746485 w 12192000"/>
              <a:gd name="connsiteY106" fmla="*/ 2451769 h 3482342"/>
              <a:gd name="connsiteX107" fmla="*/ 4681588 w 12192000"/>
              <a:gd name="connsiteY107" fmla="*/ 2467494 h 3482342"/>
              <a:gd name="connsiteX108" fmla="*/ 1783655 w 12192000"/>
              <a:gd name="connsiteY108" fmla="*/ 3163860 h 3482342"/>
              <a:gd name="connsiteX109" fmla="*/ 1325955 w 12192000"/>
              <a:gd name="connsiteY109" fmla="*/ 3176692 h 3482342"/>
              <a:gd name="connsiteX110" fmla="*/ 1190384 w 12192000"/>
              <a:gd name="connsiteY110" fmla="*/ 3203504 h 3482342"/>
              <a:gd name="connsiteX111" fmla="*/ 1094537 w 12192000"/>
              <a:gd name="connsiteY111" fmla="*/ 3229469 h 3482342"/>
              <a:gd name="connsiteX112" fmla="*/ 779276 w 12192000"/>
              <a:gd name="connsiteY112" fmla="*/ 3327290 h 3482342"/>
              <a:gd name="connsiteX113" fmla="*/ 600378 w 12192000"/>
              <a:gd name="connsiteY113" fmla="*/ 3335250 h 3482342"/>
              <a:gd name="connsiteX114" fmla="*/ 493457 w 12192000"/>
              <a:gd name="connsiteY114" fmla="*/ 3365044 h 3482342"/>
              <a:gd name="connsiteX115" fmla="*/ 349402 w 12192000"/>
              <a:gd name="connsiteY115" fmla="*/ 3380897 h 3482342"/>
              <a:gd name="connsiteX116" fmla="*/ 192183 w 12192000"/>
              <a:gd name="connsiteY116" fmla="*/ 3460075 h 3482342"/>
              <a:gd name="connsiteX117" fmla="*/ 46713 w 12192000"/>
              <a:gd name="connsiteY117" fmla="*/ 3462986 h 3482342"/>
              <a:gd name="connsiteX118" fmla="*/ 2765 w 12192000"/>
              <a:gd name="connsiteY118" fmla="*/ 3480770 h 3482342"/>
              <a:gd name="connsiteX119" fmla="*/ 0 w 12192000"/>
              <a:gd name="connsiteY119" fmla="*/ 3482342 h 3482342"/>
              <a:gd name="connsiteX120" fmla="*/ 0 w 12192000"/>
              <a:gd name="connsiteY12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24988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9834 w 12192000"/>
              <a:gd name="connsiteY30" fmla="*/ 1324989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723900 w 12192000"/>
              <a:gd name="connsiteY29" fmla="*/ 1318642 h 3482342"/>
              <a:gd name="connsiteX30" fmla="*/ 10679906 w 12192000"/>
              <a:gd name="connsiteY30" fmla="*/ 1332049 h 3482342"/>
              <a:gd name="connsiteX31" fmla="*/ 10639834 w 12192000"/>
              <a:gd name="connsiteY31" fmla="*/ 1324989 h 3482342"/>
              <a:gd name="connsiteX32" fmla="*/ 10603863 w 12192000"/>
              <a:gd name="connsiteY32" fmla="*/ 1346886 h 3482342"/>
              <a:gd name="connsiteX33" fmla="*/ 10573203 w 12192000"/>
              <a:gd name="connsiteY33" fmla="*/ 1351996 h 3482342"/>
              <a:gd name="connsiteX34" fmla="*/ 10513263 w 12192000"/>
              <a:gd name="connsiteY34" fmla="*/ 1350756 h 3482342"/>
              <a:gd name="connsiteX35" fmla="*/ 10464012 w 12192000"/>
              <a:gd name="connsiteY35" fmla="*/ 1391778 h 3482342"/>
              <a:gd name="connsiteX36" fmla="*/ 10405409 w 12192000"/>
              <a:gd name="connsiteY36" fmla="*/ 1422789 h 3482342"/>
              <a:gd name="connsiteX37" fmla="*/ 10370530 w 12192000"/>
              <a:gd name="connsiteY37" fmla="*/ 1441596 h 3482342"/>
              <a:gd name="connsiteX38" fmla="*/ 10314361 w 12192000"/>
              <a:gd name="connsiteY38" fmla="*/ 1466924 h 3482342"/>
              <a:gd name="connsiteX39" fmla="*/ 10264922 w 12192000"/>
              <a:gd name="connsiteY39" fmla="*/ 1472107 h 3482342"/>
              <a:gd name="connsiteX40" fmla="*/ 10201385 w 12192000"/>
              <a:gd name="connsiteY40" fmla="*/ 1477515 h 3482342"/>
              <a:gd name="connsiteX41" fmla="*/ 10120184 w 12192000"/>
              <a:gd name="connsiteY41" fmla="*/ 1466924 h 3482342"/>
              <a:gd name="connsiteX42" fmla="*/ 10058690 w 12192000"/>
              <a:gd name="connsiteY42" fmla="*/ 1474888 h 3482342"/>
              <a:gd name="connsiteX43" fmla="*/ 10004424 w 12192000"/>
              <a:gd name="connsiteY43" fmla="*/ 1489801 h 3482342"/>
              <a:gd name="connsiteX44" fmla="*/ 9999951 w 12192000"/>
              <a:gd name="connsiteY44" fmla="*/ 1499127 h 3482342"/>
              <a:gd name="connsiteX45" fmla="*/ 9845462 w 12192000"/>
              <a:gd name="connsiteY45" fmla="*/ 1548192 h 3482342"/>
              <a:gd name="connsiteX46" fmla="*/ 9736156 w 12192000"/>
              <a:gd name="connsiteY46" fmla="*/ 1581928 h 3482342"/>
              <a:gd name="connsiteX47" fmla="*/ 9693355 w 12192000"/>
              <a:gd name="connsiteY47" fmla="*/ 1602632 h 3482342"/>
              <a:gd name="connsiteX48" fmla="*/ 9664242 w 12192000"/>
              <a:gd name="connsiteY48" fmla="*/ 1622075 h 3482342"/>
              <a:gd name="connsiteX49" fmla="*/ 9579195 w 12192000"/>
              <a:gd name="connsiteY49" fmla="*/ 1648017 h 3482342"/>
              <a:gd name="connsiteX50" fmla="*/ 9433652 w 12192000"/>
              <a:gd name="connsiteY50" fmla="*/ 1681174 h 3482342"/>
              <a:gd name="connsiteX51" fmla="*/ 9403775 w 12192000"/>
              <a:gd name="connsiteY51" fmla="*/ 1690403 h 3482342"/>
              <a:gd name="connsiteX52" fmla="*/ 9382503 w 12192000"/>
              <a:gd name="connsiteY52" fmla="*/ 1706957 h 3482342"/>
              <a:gd name="connsiteX53" fmla="*/ 9381410 w 12192000"/>
              <a:gd name="connsiteY53" fmla="*/ 1718312 h 3482342"/>
              <a:gd name="connsiteX54" fmla="*/ 9365685 w 12192000"/>
              <a:gd name="connsiteY54" fmla="*/ 1724772 h 3482342"/>
              <a:gd name="connsiteX55" fmla="*/ 9278020 w 12192000"/>
              <a:gd name="connsiteY55" fmla="*/ 1741161 h 3482342"/>
              <a:gd name="connsiteX56" fmla="*/ 9217145 w 12192000"/>
              <a:gd name="connsiteY56" fmla="*/ 1771195 h 3482342"/>
              <a:gd name="connsiteX57" fmla="*/ 8955875 w 12192000"/>
              <a:gd name="connsiteY57" fmla="*/ 1796806 h 3482342"/>
              <a:gd name="connsiteX58" fmla="*/ 8648415 w 12192000"/>
              <a:gd name="connsiteY58" fmla="*/ 1878623 h 3482342"/>
              <a:gd name="connsiteX59" fmla="*/ 8495949 w 12192000"/>
              <a:gd name="connsiteY59" fmla="*/ 1902425 h 3482342"/>
              <a:gd name="connsiteX60" fmla="*/ 8236214 w 12192000"/>
              <a:gd name="connsiteY60" fmla="*/ 190972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41837 w 12192000"/>
              <a:gd name="connsiteY70" fmla="*/ 1840640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686657 w 12192000"/>
              <a:gd name="connsiteY76" fmla="*/ 1907344 h 3482342"/>
              <a:gd name="connsiteX77" fmla="*/ 6651330 w 12192000"/>
              <a:gd name="connsiteY77" fmla="*/ 1922921 h 3482342"/>
              <a:gd name="connsiteX78" fmla="*/ 6622958 w 12192000"/>
              <a:gd name="connsiteY78" fmla="*/ 1936255 h 3482342"/>
              <a:gd name="connsiteX79" fmla="*/ 6522602 w 12192000"/>
              <a:gd name="connsiteY79" fmla="*/ 1954133 h 3482342"/>
              <a:gd name="connsiteX80" fmla="*/ 6444344 w 12192000"/>
              <a:gd name="connsiteY80" fmla="*/ 1969663 h 3482342"/>
              <a:gd name="connsiteX81" fmla="*/ 6409626 w 12192000"/>
              <a:gd name="connsiteY81" fmla="*/ 1978846 h 3482342"/>
              <a:gd name="connsiteX82" fmla="*/ 6333446 w 12192000"/>
              <a:gd name="connsiteY82" fmla="*/ 1997163 h 3482342"/>
              <a:gd name="connsiteX83" fmla="*/ 6294933 w 12192000"/>
              <a:gd name="connsiteY83" fmla="*/ 2019412 h 3482342"/>
              <a:gd name="connsiteX84" fmla="*/ 6238719 w 12192000"/>
              <a:gd name="connsiteY84" fmla="*/ 2042547 h 3482342"/>
              <a:gd name="connsiteX85" fmla="*/ 6187205 w 12192000"/>
              <a:gd name="connsiteY85" fmla="*/ 2060048 h 3482342"/>
              <a:gd name="connsiteX86" fmla="*/ 6138780 w 12192000"/>
              <a:gd name="connsiteY86" fmla="*/ 2081918 h 3482342"/>
              <a:gd name="connsiteX87" fmla="*/ 6120125 w 12192000"/>
              <a:gd name="connsiteY87" fmla="*/ 2109475 h 3482342"/>
              <a:gd name="connsiteX88" fmla="*/ 6056576 w 12192000"/>
              <a:gd name="connsiteY88" fmla="*/ 2120066 h 3482342"/>
              <a:gd name="connsiteX89" fmla="*/ 5993794 w 12192000"/>
              <a:gd name="connsiteY89" fmla="*/ 2122569 h 3482342"/>
              <a:gd name="connsiteX90" fmla="*/ 5943601 w 12192000"/>
              <a:gd name="connsiteY90" fmla="*/ 2137719 h 3482342"/>
              <a:gd name="connsiteX91" fmla="*/ 5898141 w 12192000"/>
              <a:gd name="connsiteY91" fmla="*/ 2144806 h 3482342"/>
              <a:gd name="connsiteX92" fmla="*/ 5855337 w 12192000"/>
              <a:gd name="connsiteY92" fmla="*/ 2137719 h 3482342"/>
              <a:gd name="connsiteX93" fmla="*/ 5817682 w 12192000"/>
              <a:gd name="connsiteY93" fmla="*/ 2157358 h 3482342"/>
              <a:gd name="connsiteX94" fmla="*/ 5735300 w 12192000"/>
              <a:gd name="connsiteY94" fmla="*/ 2158902 h 3482342"/>
              <a:gd name="connsiteX95" fmla="*/ 5591469 w 12192000"/>
              <a:gd name="connsiteY95" fmla="*/ 2178389 h 3482342"/>
              <a:gd name="connsiteX96" fmla="*/ 5505818 w 12192000"/>
              <a:gd name="connsiteY96" fmla="*/ 2194207 h 3482342"/>
              <a:gd name="connsiteX97" fmla="*/ 5452860 w 12192000"/>
              <a:gd name="connsiteY97" fmla="*/ 2180085 h 3482342"/>
              <a:gd name="connsiteX98" fmla="*/ 5414282 w 12192000"/>
              <a:gd name="connsiteY98" fmla="*/ 2183070 h 3482342"/>
              <a:gd name="connsiteX99" fmla="*/ 5368369 w 12192000"/>
              <a:gd name="connsiteY99" fmla="*/ 2204272 h 3482342"/>
              <a:gd name="connsiteX100" fmla="*/ 5336354 w 12192000"/>
              <a:gd name="connsiteY100" fmla="*/ 2218920 h 3482342"/>
              <a:gd name="connsiteX101" fmla="*/ 5291263 w 12192000"/>
              <a:gd name="connsiteY101" fmla="*/ 2239182 h 3482342"/>
              <a:gd name="connsiteX102" fmla="*/ 5255152 w 12192000"/>
              <a:gd name="connsiteY102" fmla="*/ 2247164 h 3482342"/>
              <a:gd name="connsiteX103" fmla="*/ 5233796 w 12192000"/>
              <a:gd name="connsiteY103" fmla="*/ 2268260 h 3482342"/>
              <a:gd name="connsiteX104" fmla="*/ 5212786 w 12192000"/>
              <a:gd name="connsiteY104" fmla="*/ 2296592 h 3482342"/>
              <a:gd name="connsiteX105" fmla="*/ 5173523 w 12192000"/>
              <a:gd name="connsiteY105" fmla="*/ 2309057 h 3482342"/>
              <a:gd name="connsiteX106" fmla="*/ 5123830 w 12192000"/>
              <a:gd name="connsiteY106" fmla="*/ 2307070 h 3482342"/>
              <a:gd name="connsiteX107" fmla="*/ 5065426 w 12192000"/>
              <a:gd name="connsiteY107" fmla="*/ 2324076 h 3482342"/>
              <a:gd name="connsiteX108" fmla="*/ 4975908 w 12192000"/>
              <a:gd name="connsiteY108" fmla="*/ 2364128 h 3482342"/>
              <a:gd name="connsiteX109" fmla="*/ 4913723 w 12192000"/>
              <a:gd name="connsiteY109" fmla="*/ 2385265 h 3482342"/>
              <a:gd name="connsiteX110" fmla="*/ 4746485 w 12192000"/>
              <a:gd name="connsiteY110" fmla="*/ 2451769 h 3482342"/>
              <a:gd name="connsiteX111" fmla="*/ 4681588 w 12192000"/>
              <a:gd name="connsiteY111" fmla="*/ 2467494 h 3482342"/>
              <a:gd name="connsiteX112" fmla="*/ 1783655 w 12192000"/>
              <a:gd name="connsiteY112" fmla="*/ 3163860 h 3482342"/>
              <a:gd name="connsiteX113" fmla="*/ 1325955 w 12192000"/>
              <a:gd name="connsiteY113" fmla="*/ 3176692 h 3482342"/>
              <a:gd name="connsiteX114" fmla="*/ 1190384 w 12192000"/>
              <a:gd name="connsiteY114" fmla="*/ 3203504 h 3482342"/>
              <a:gd name="connsiteX115" fmla="*/ 1094537 w 12192000"/>
              <a:gd name="connsiteY115" fmla="*/ 3229469 h 3482342"/>
              <a:gd name="connsiteX116" fmla="*/ 779276 w 12192000"/>
              <a:gd name="connsiteY116" fmla="*/ 3327290 h 3482342"/>
              <a:gd name="connsiteX117" fmla="*/ 600378 w 12192000"/>
              <a:gd name="connsiteY117" fmla="*/ 3335250 h 3482342"/>
              <a:gd name="connsiteX118" fmla="*/ 493457 w 12192000"/>
              <a:gd name="connsiteY118" fmla="*/ 3365044 h 3482342"/>
              <a:gd name="connsiteX119" fmla="*/ 349402 w 12192000"/>
              <a:gd name="connsiteY119" fmla="*/ 3380897 h 3482342"/>
              <a:gd name="connsiteX120" fmla="*/ 192183 w 12192000"/>
              <a:gd name="connsiteY120" fmla="*/ 3460075 h 3482342"/>
              <a:gd name="connsiteX121" fmla="*/ 46713 w 12192000"/>
              <a:gd name="connsiteY121" fmla="*/ 3462986 h 3482342"/>
              <a:gd name="connsiteX122" fmla="*/ 2765 w 12192000"/>
              <a:gd name="connsiteY122" fmla="*/ 3480770 h 3482342"/>
              <a:gd name="connsiteX123" fmla="*/ 0 w 12192000"/>
              <a:gd name="connsiteY123" fmla="*/ 3482342 h 3482342"/>
              <a:gd name="connsiteX124" fmla="*/ 0 w 12192000"/>
              <a:gd name="connsiteY12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79242 w 12192000"/>
              <a:gd name="connsiteY27" fmla="*/ 1269215 h 3482342"/>
              <a:gd name="connsiteX28" fmla="*/ 10850998 w 12192000"/>
              <a:gd name="connsiteY28" fmla="*/ 1269215 h 3482342"/>
              <a:gd name="connsiteX29" fmla="*/ 10815658 w 12192000"/>
              <a:gd name="connsiteY29" fmla="*/ 1287849 h 3482342"/>
              <a:gd name="connsiteX30" fmla="*/ 10723900 w 12192000"/>
              <a:gd name="connsiteY30" fmla="*/ 1318642 h 3482342"/>
              <a:gd name="connsiteX31" fmla="*/ 10679906 w 12192000"/>
              <a:gd name="connsiteY31" fmla="*/ 1332049 h 3482342"/>
              <a:gd name="connsiteX32" fmla="*/ 10639834 w 12192000"/>
              <a:gd name="connsiteY32" fmla="*/ 1324989 h 3482342"/>
              <a:gd name="connsiteX33" fmla="*/ 10603863 w 12192000"/>
              <a:gd name="connsiteY33" fmla="*/ 1346886 h 3482342"/>
              <a:gd name="connsiteX34" fmla="*/ 10573203 w 12192000"/>
              <a:gd name="connsiteY34" fmla="*/ 1351996 h 3482342"/>
              <a:gd name="connsiteX35" fmla="*/ 10513263 w 12192000"/>
              <a:gd name="connsiteY35" fmla="*/ 1350756 h 3482342"/>
              <a:gd name="connsiteX36" fmla="*/ 10464012 w 12192000"/>
              <a:gd name="connsiteY36" fmla="*/ 1391778 h 3482342"/>
              <a:gd name="connsiteX37" fmla="*/ 10405409 w 12192000"/>
              <a:gd name="connsiteY37" fmla="*/ 1422789 h 3482342"/>
              <a:gd name="connsiteX38" fmla="*/ 10370530 w 12192000"/>
              <a:gd name="connsiteY38" fmla="*/ 1441596 h 3482342"/>
              <a:gd name="connsiteX39" fmla="*/ 10314361 w 12192000"/>
              <a:gd name="connsiteY39" fmla="*/ 1466924 h 3482342"/>
              <a:gd name="connsiteX40" fmla="*/ 10264922 w 12192000"/>
              <a:gd name="connsiteY40" fmla="*/ 1472107 h 3482342"/>
              <a:gd name="connsiteX41" fmla="*/ 10201385 w 12192000"/>
              <a:gd name="connsiteY41" fmla="*/ 1477515 h 3482342"/>
              <a:gd name="connsiteX42" fmla="*/ 10120184 w 12192000"/>
              <a:gd name="connsiteY42" fmla="*/ 1466924 h 3482342"/>
              <a:gd name="connsiteX43" fmla="*/ 10058690 w 12192000"/>
              <a:gd name="connsiteY43" fmla="*/ 1474888 h 3482342"/>
              <a:gd name="connsiteX44" fmla="*/ 10004424 w 12192000"/>
              <a:gd name="connsiteY44" fmla="*/ 1489801 h 3482342"/>
              <a:gd name="connsiteX45" fmla="*/ 9999951 w 12192000"/>
              <a:gd name="connsiteY45" fmla="*/ 1499127 h 3482342"/>
              <a:gd name="connsiteX46" fmla="*/ 9845462 w 12192000"/>
              <a:gd name="connsiteY46" fmla="*/ 1548192 h 3482342"/>
              <a:gd name="connsiteX47" fmla="*/ 9736156 w 12192000"/>
              <a:gd name="connsiteY47" fmla="*/ 1581928 h 3482342"/>
              <a:gd name="connsiteX48" fmla="*/ 9693355 w 12192000"/>
              <a:gd name="connsiteY48" fmla="*/ 1602632 h 3482342"/>
              <a:gd name="connsiteX49" fmla="*/ 9664242 w 12192000"/>
              <a:gd name="connsiteY49" fmla="*/ 1622075 h 3482342"/>
              <a:gd name="connsiteX50" fmla="*/ 9579195 w 12192000"/>
              <a:gd name="connsiteY50" fmla="*/ 1648017 h 3482342"/>
              <a:gd name="connsiteX51" fmla="*/ 9433652 w 12192000"/>
              <a:gd name="connsiteY51" fmla="*/ 1681174 h 3482342"/>
              <a:gd name="connsiteX52" fmla="*/ 9403775 w 12192000"/>
              <a:gd name="connsiteY52" fmla="*/ 1690403 h 3482342"/>
              <a:gd name="connsiteX53" fmla="*/ 9382503 w 12192000"/>
              <a:gd name="connsiteY53" fmla="*/ 1706957 h 3482342"/>
              <a:gd name="connsiteX54" fmla="*/ 9381410 w 12192000"/>
              <a:gd name="connsiteY54" fmla="*/ 1718312 h 3482342"/>
              <a:gd name="connsiteX55" fmla="*/ 9365685 w 12192000"/>
              <a:gd name="connsiteY55" fmla="*/ 1724772 h 3482342"/>
              <a:gd name="connsiteX56" fmla="*/ 9278020 w 12192000"/>
              <a:gd name="connsiteY56" fmla="*/ 1741161 h 3482342"/>
              <a:gd name="connsiteX57" fmla="*/ 9217145 w 12192000"/>
              <a:gd name="connsiteY57" fmla="*/ 1771195 h 3482342"/>
              <a:gd name="connsiteX58" fmla="*/ 8955875 w 12192000"/>
              <a:gd name="connsiteY58" fmla="*/ 1796806 h 3482342"/>
              <a:gd name="connsiteX59" fmla="*/ 8648415 w 12192000"/>
              <a:gd name="connsiteY59" fmla="*/ 1878623 h 3482342"/>
              <a:gd name="connsiteX60" fmla="*/ 8495949 w 12192000"/>
              <a:gd name="connsiteY60" fmla="*/ 1902425 h 3482342"/>
              <a:gd name="connsiteX61" fmla="*/ 8236214 w 12192000"/>
              <a:gd name="connsiteY61" fmla="*/ 190972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41837 w 12192000"/>
              <a:gd name="connsiteY71" fmla="*/ 1840640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686657 w 12192000"/>
              <a:gd name="connsiteY77" fmla="*/ 1907344 h 3482342"/>
              <a:gd name="connsiteX78" fmla="*/ 6651330 w 12192000"/>
              <a:gd name="connsiteY78" fmla="*/ 1922921 h 3482342"/>
              <a:gd name="connsiteX79" fmla="*/ 6622958 w 12192000"/>
              <a:gd name="connsiteY79" fmla="*/ 1936255 h 3482342"/>
              <a:gd name="connsiteX80" fmla="*/ 6522602 w 12192000"/>
              <a:gd name="connsiteY80" fmla="*/ 1954133 h 3482342"/>
              <a:gd name="connsiteX81" fmla="*/ 6444344 w 12192000"/>
              <a:gd name="connsiteY81" fmla="*/ 1969663 h 3482342"/>
              <a:gd name="connsiteX82" fmla="*/ 6409626 w 12192000"/>
              <a:gd name="connsiteY82" fmla="*/ 1978846 h 3482342"/>
              <a:gd name="connsiteX83" fmla="*/ 6333446 w 12192000"/>
              <a:gd name="connsiteY83" fmla="*/ 1997163 h 3482342"/>
              <a:gd name="connsiteX84" fmla="*/ 6294933 w 12192000"/>
              <a:gd name="connsiteY84" fmla="*/ 2019412 h 3482342"/>
              <a:gd name="connsiteX85" fmla="*/ 6238719 w 12192000"/>
              <a:gd name="connsiteY85" fmla="*/ 2042547 h 3482342"/>
              <a:gd name="connsiteX86" fmla="*/ 6187205 w 12192000"/>
              <a:gd name="connsiteY86" fmla="*/ 2060048 h 3482342"/>
              <a:gd name="connsiteX87" fmla="*/ 6138780 w 12192000"/>
              <a:gd name="connsiteY87" fmla="*/ 2081918 h 3482342"/>
              <a:gd name="connsiteX88" fmla="*/ 6120125 w 12192000"/>
              <a:gd name="connsiteY88" fmla="*/ 2109475 h 3482342"/>
              <a:gd name="connsiteX89" fmla="*/ 6056576 w 12192000"/>
              <a:gd name="connsiteY89" fmla="*/ 2120066 h 3482342"/>
              <a:gd name="connsiteX90" fmla="*/ 5993794 w 12192000"/>
              <a:gd name="connsiteY90" fmla="*/ 2122569 h 3482342"/>
              <a:gd name="connsiteX91" fmla="*/ 5943601 w 12192000"/>
              <a:gd name="connsiteY91" fmla="*/ 2137719 h 3482342"/>
              <a:gd name="connsiteX92" fmla="*/ 5898141 w 12192000"/>
              <a:gd name="connsiteY92" fmla="*/ 2144806 h 3482342"/>
              <a:gd name="connsiteX93" fmla="*/ 5855337 w 12192000"/>
              <a:gd name="connsiteY93" fmla="*/ 2137719 h 3482342"/>
              <a:gd name="connsiteX94" fmla="*/ 5817682 w 12192000"/>
              <a:gd name="connsiteY94" fmla="*/ 2157358 h 3482342"/>
              <a:gd name="connsiteX95" fmla="*/ 5735300 w 12192000"/>
              <a:gd name="connsiteY95" fmla="*/ 2158902 h 3482342"/>
              <a:gd name="connsiteX96" fmla="*/ 5591469 w 12192000"/>
              <a:gd name="connsiteY96" fmla="*/ 2178389 h 3482342"/>
              <a:gd name="connsiteX97" fmla="*/ 5505818 w 12192000"/>
              <a:gd name="connsiteY97" fmla="*/ 2194207 h 3482342"/>
              <a:gd name="connsiteX98" fmla="*/ 5452860 w 12192000"/>
              <a:gd name="connsiteY98" fmla="*/ 2180085 h 3482342"/>
              <a:gd name="connsiteX99" fmla="*/ 5414282 w 12192000"/>
              <a:gd name="connsiteY99" fmla="*/ 2183070 h 3482342"/>
              <a:gd name="connsiteX100" fmla="*/ 5368369 w 12192000"/>
              <a:gd name="connsiteY100" fmla="*/ 2204272 h 3482342"/>
              <a:gd name="connsiteX101" fmla="*/ 5336354 w 12192000"/>
              <a:gd name="connsiteY101" fmla="*/ 2218920 h 3482342"/>
              <a:gd name="connsiteX102" fmla="*/ 5291263 w 12192000"/>
              <a:gd name="connsiteY102" fmla="*/ 2239182 h 3482342"/>
              <a:gd name="connsiteX103" fmla="*/ 5255152 w 12192000"/>
              <a:gd name="connsiteY103" fmla="*/ 2247164 h 3482342"/>
              <a:gd name="connsiteX104" fmla="*/ 5233796 w 12192000"/>
              <a:gd name="connsiteY104" fmla="*/ 2268260 h 3482342"/>
              <a:gd name="connsiteX105" fmla="*/ 5212786 w 12192000"/>
              <a:gd name="connsiteY105" fmla="*/ 2296592 h 3482342"/>
              <a:gd name="connsiteX106" fmla="*/ 5173523 w 12192000"/>
              <a:gd name="connsiteY106" fmla="*/ 2309057 h 3482342"/>
              <a:gd name="connsiteX107" fmla="*/ 5123830 w 12192000"/>
              <a:gd name="connsiteY107" fmla="*/ 2307070 h 3482342"/>
              <a:gd name="connsiteX108" fmla="*/ 5065426 w 12192000"/>
              <a:gd name="connsiteY108" fmla="*/ 2324076 h 3482342"/>
              <a:gd name="connsiteX109" fmla="*/ 4975908 w 12192000"/>
              <a:gd name="connsiteY109" fmla="*/ 2364128 h 3482342"/>
              <a:gd name="connsiteX110" fmla="*/ 4913723 w 12192000"/>
              <a:gd name="connsiteY110" fmla="*/ 2385265 h 3482342"/>
              <a:gd name="connsiteX111" fmla="*/ 4746485 w 12192000"/>
              <a:gd name="connsiteY111" fmla="*/ 2451769 h 3482342"/>
              <a:gd name="connsiteX112" fmla="*/ 4681588 w 12192000"/>
              <a:gd name="connsiteY112" fmla="*/ 2467494 h 3482342"/>
              <a:gd name="connsiteX113" fmla="*/ 1783655 w 12192000"/>
              <a:gd name="connsiteY113" fmla="*/ 3163860 h 3482342"/>
              <a:gd name="connsiteX114" fmla="*/ 1325955 w 12192000"/>
              <a:gd name="connsiteY114" fmla="*/ 3176692 h 3482342"/>
              <a:gd name="connsiteX115" fmla="*/ 1190384 w 12192000"/>
              <a:gd name="connsiteY115" fmla="*/ 3203504 h 3482342"/>
              <a:gd name="connsiteX116" fmla="*/ 1094537 w 12192000"/>
              <a:gd name="connsiteY116" fmla="*/ 3229469 h 3482342"/>
              <a:gd name="connsiteX117" fmla="*/ 779276 w 12192000"/>
              <a:gd name="connsiteY117" fmla="*/ 3327290 h 3482342"/>
              <a:gd name="connsiteX118" fmla="*/ 600378 w 12192000"/>
              <a:gd name="connsiteY118" fmla="*/ 3335250 h 3482342"/>
              <a:gd name="connsiteX119" fmla="*/ 493457 w 12192000"/>
              <a:gd name="connsiteY119" fmla="*/ 3365044 h 3482342"/>
              <a:gd name="connsiteX120" fmla="*/ 349402 w 12192000"/>
              <a:gd name="connsiteY120" fmla="*/ 3380897 h 3482342"/>
              <a:gd name="connsiteX121" fmla="*/ 192183 w 12192000"/>
              <a:gd name="connsiteY121" fmla="*/ 3460075 h 3482342"/>
              <a:gd name="connsiteX122" fmla="*/ 46713 w 12192000"/>
              <a:gd name="connsiteY122" fmla="*/ 3462986 h 3482342"/>
              <a:gd name="connsiteX123" fmla="*/ 2765 w 12192000"/>
              <a:gd name="connsiteY123" fmla="*/ 3480770 h 3482342"/>
              <a:gd name="connsiteX124" fmla="*/ 0 w 12192000"/>
              <a:gd name="connsiteY124" fmla="*/ 3482342 h 3482342"/>
              <a:gd name="connsiteX125" fmla="*/ 0 w 12192000"/>
              <a:gd name="connsiteY12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14361 w 12192000"/>
              <a:gd name="connsiteY40" fmla="*/ 1466924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51958 w 12192000"/>
              <a:gd name="connsiteY43" fmla="*/ 1477515 h 3482342"/>
              <a:gd name="connsiteX44" fmla="*/ 10120184 w 12192000"/>
              <a:gd name="connsiteY44" fmla="*/ 1466924 h 3482342"/>
              <a:gd name="connsiteX45" fmla="*/ 10058690 w 12192000"/>
              <a:gd name="connsiteY45" fmla="*/ 1474888 h 3482342"/>
              <a:gd name="connsiteX46" fmla="*/ 10004424 w 12192000"/>
              <a:gd name="connsiteY46" fmla="*/ 1489801 h 3482342"/>
              <a:gd name="connsiteX47" fmla="*/ 9999951 w 12192000"/>
              <a:gd name="connsiteY47" fmla="*/ 1499127 h 3482342"/>
              <a:gd name="connsiteX48" fmla="*/ 9845462 w 12192000"/>
              <a:gd name="connsiteY48" fmla="*/ 1548192 h 3482342"/>
              <a:gd name="connsiteX49" fmla="*/ 9736156 w 12192000"/>
              <a:gd name="connsiteY49" fmla="*/ 1581928 h 3482342"/>
              <a:gd name="connsiteX50" fmla="*/ 9693355 w 12192000"/>
              <a:gd name="connsiteY50" fmla="*/ 1602632 h 3482342"/>
              <a:gd name="connsiteX51" fmla="*/ 9664242 w 12192000"/>
              <a:gd name="connsiteY51" fmla="*/ 1622075 h 3482342"/>
              <a:gd name="connsiteX52" fmla="*/ 9579195 w 12192000"/>
              <a:gd name="connsiteY52" fmla="*/ 1648017 h 3482342"/>
              <a:gd name="connsiteX53" fmla="*/ 9433652 w 12192000"/>
              <a:gd name="connsiteY53" fmla="*/ 1681174 h 3482342"/>
              <a:gd name="connsiteX54" fmla="*/ 9403775 w 12192000"/>
              <a:gd name="connsiteY54" fmla="*/ 1690403 h 3482342"/>
              <a:gd name="connsiteX55" fmla="*/ 9382503 w 12192000"/>
              <a:gd name="connsiteY55" fmla="*/ 1706957 h 3482342"/>
              <a:gd name="connsiteX56" fmla="*/ 9381410 w 12192000"/>
              <a:gd name="connsiteY56" fmla="*/ 1718312 h 3482342"/>
              <a:gd name="connsiteX57" fmla="*/ 9365685 w 12192000"/>
              <a:gd name="connsiteY57" fmla="*/ 1724772 h 3482342"/>
              <a:gd name="connsiteX58" fmla="*/ 9278020 w 12192000"/>
              <a:gd name="connsiteY58" fmla="*/ 1741161 h 3482342"/>
              <a:gd name="connsiteX59" fmla="*/ 9217145 w 12192000"/>
              <a:gd name="connsiteY59" fmla="*/ 1771195 h 3482342"/>
              <a:gd name="connsiteX60" fmla="*/ 8955875 w 12192000"/>
              <a:gd name="connsiteY60" fmla="*/ 1796806 h 3482342"/>
              <a:gd name="connsiteX61" fmla="*/ 8648415 w 12192000"/>
              <a:gd name="connsiteY61" fmla="*/ 1878623 h 3482342"/>
              <a:gd name="connsiteX62" fmla="*/ 8495949 w 12192000"/>
              <a:gd name="connsiteY62" fmla="*/ 1902425 h 3482342"/>
              <a:gd name="connsiteX63" fmla="*/ 8236214 w 12192000"/>
              <a:gd name="connsiteY63" fmla="*/ 1909725 h 3482342"/>
              <a:gd name="connsiteX64" fmla="*/ 8132104 w 12192000"/>
              <a:gd name="connsiteY64" fmla="*/ 1895727 h 3482342"/>
              <a:gd name="connsiteX65" fmla="*/ 7918078 w 12192000"/>
              <a:gd name="connsiteY65" fmla="*/ 1862668 h 3482342"/>
              <a:gd name="connsiteX66" fmla="*/ 7817899 w 12192000"/>
              <a:gd name="connsiteY66" fmla="*/ 1862176 h 3482342"/>
              <a:gd name="connsiteX67" fmla="*/ 7768994 w 12192000"/>
              <a:gd name="connsiteY67" fmla="*/ 1855721 h 3482342"/>
              <a:gd name="connsiteX68" fmla="*/ 7618027 w 12192000"/>
              <a:gd name="connsiteY68" fmla="*/ 1830959 h 3482342"/>
              <a:gd name="connsiteX69" fmla="*/ 7449425 w 12192000"/>
              <a:gd name="connsiteY69" fmla="*/ 1810910 h 3482342"/>
              <a:gd name="connsiteX70" fmla="*/ 7342915 w 12192000"/>
              <a:gd name="connsiteY70" fmla="*/ 1819827 h 3482342"/>
              <a:gd name="connsiteX71" fmla="*/ 7255191 w 12192000"/>
              <a:gd name="connsiteY71" fmla="*/ 1834354 h 3482342"/>
              <a:gd name="connsiteX72" fmla="*/ 7131205 w 12192000"/>
              <a:gd name="connsiteY72" fmla="*/ 1845557 h 3482342"/>
              <a:gd name="connsiteX73" fmla="*/ 6941837 w 12192000"/>
              <a:gd name="connsiteY73" fmla="*/ 1840640 h 3482342"/>
              <a:gd name="connsiteX74" fmla="*/ 6837145 w 12192000"/>
              <a:gd name="connsiteY74" fmla="*/ 1870724 h 3482342"/>
              <a:gd name="connsiteX75" fmla="*/ 6753991 w 12192000"/>
              <a:gd name="connsiteY75" fmla="*/ 1860969 h 3482342"/>
              <a:gd name="connsiteX76" fmla="*/ 6727754 w 12192000"/>
              <a:gd name="connsiteY76" fmla="*/ 1882372 h 3482342"/>
              <a:gd name="connsiteX77" fmla="*/ 6723371 w 12192000"/>
              <a:gd name="connsiteY77" fmla="*/ 1886494 h 3482342"/>
              <a:gd name="connsiteX78" fmla="*/ 6702779 w 12192000"/>
              <a:gd name="connsiteY78" fmla="*/ 1893601 h 3482342"/>
              <a:gd name="connsiteX79" fmla="*/ 6686657 w 12192000"/>
              <a:gd name="connsiteY79" fmla="*/ 1907344 h 3482342"/>
              <a:gd name="connsiteX80" fmla="*/ 6651330 w 12192000"/>
              <a:gd name="connsiteY80" fmla="*/ 1922921 h 3482342"/>
              <a:gd name="connsiteX81" fmla="*/ 6622958 w 12192000"/>
              <a:gd name="connsiteY81" fmla="*/ 1936255 h 3482342"/>
              <a:gd name="connsiteX82" fmla="*/ 6522602 w 12192000"/>
              <a:gd name="connsiteY82" fmla="*/ 1954133 h 3482342"/>
              <a:gd name="connsiteX83" fmla="*/ 6444344 w 12192000"/>
              <a:gd name="connsiteY83" fmla="*/ 1969663 h 3482342"/>
              <a:gd name="connsiteX84" fmla="*/ 6409626 w 12192000"/>
              <a:gd name="connsiteY84" fmla="*/ 1978846 h 3482342"/>
              <a:gd name="connsiteX85" fmla="*/ 6333446 w 12192000"/>
              <a:gd name="connsiteY85" fmla="*/ 1997163 h 3482342"/>
              <a:gd name="connsiteX86" fmla="*/ 6294933 w 12192000"/>
              <a:gd name="connsiteY86" fmla="*/ 2019412 h 3482342"/>
              <a:gd name="connsiteX87" fmla="*/ 6238719 w 12192000"/>
              <a:gd name="connsiteY87" fmla="*/ 2042547 h 3482342"/>
              <a:gd name="connsiteX88" fmla="*/ 6187205 w 12192000"/>
              <a:gd name="connsiteY88" fmla="*/ 2060048 h 3482342"/>
              <a:gd name="connsiteX89" fmla="*/ 6138780 w 12192000"/>
              <a:gd name="connsiteY89" fmla="*/ 2081918 h 3482342"/>
              <a:gd name="connsiteX90" fmla="*/ 6120125 w 12192000"/>
              <a:gd name="connsiteY90" fmla="*/ 2109475 h 3482342"/>
              <a:gd name="connsiteX91" fmla="*/ 6056576 w 12192000"/>
              <a:gd name="connsiteY91" fmla="*/ 2120066 h 3482342"/>
              <a:gd name="connsiteX92" fmla="*/ 5993794 w 12192000"/>
              <a:gd name="connsiteY92" fmla="*/ 2122569 h 3482342"/>
              <a:gd name="connsiteX93" fmla="*/ 5943601 w 12192000"/>
              <a:gd name="connsiteY93" fmla="*/ 2137719 h 3482342"/>
              <a:gd name="connsiteX94" fmla="*/ 5898141 w 12192000"/>
              <a:gd name="connsiteY94" fmla="*/ 2144806 h 3482342"/>
              <a:gd name="connsiteX95" fmla="*/ 5855337 w 12192000"/>
              <a:gd name="connsiteY95" fmla="*/ 2137719 h 3482342"/>
              <a:gd name="connsiteX96" fmla="*/ 5817682 w 12192000"/>
              <a:gd name="connsiteY96" fmla="*/ 2157358 h 3482342"/>
              <a:gd name="connsiteX97" fmla="*/ 5735300 w 12192000"/>
              <a:gd name="connsiteY97" fmla="*/ 2158902 h 3482342"/>
              <a:gd name="connsiteX98" fmla="*/ 5591469 w 12192000"/>
              <a:gd name="connsiteY98" fmla="*/ 2178389 h 3482342"/>
              <a:gd name="connsiteX99" fmla="*/ 5505818 w 12192000"/>
              <a:gd name="connsiteY99" fmla="*/ 2194207 h 3482342"/>
              <a:gd name="connsiteX100" fmla="*/ 5452860 w 12192000"/>
              <a:gd name="connsiteY100" fmla="*/ 2180085 h 3482342"/>
              <a:gd name="connsiteX101" fmla="*/ 5414282 w 12192000"/>
              <a:gd name="connsiteY101" fmla="*/ 2183070 h 3482342"/>
              <a:gd name="connsiteX102" fmla="*/ 5368369 w 12192000"/>
              <a:gd name="connsiteY102" fmla="*/ 2204272 h 3482342"/>
              <a:gd name="connsiteX103" fmla="*/ 5336354 w 12192000"/>
              <a:gd name="connsiteY103" fmla="*/ 2218920 h 3482342"/>
              <a:gd name="connsiteX104" fmla="*/ 5291263 w 12192000"/>
              <a:gd name="connsiteY104" fmla="*/ 2239182 h 3482342"/>
              <a:gd name="connsiteX105" fmla="*/ 5255152 w 12192000"/>
              <a:gd name="connsiteY105" fmla="*/ 2247164 h 3482342"/>
              <a:gd name="connsiteX106" fmla="*/ 5233796 w 12192000"/>
              <a:gd name="connsiteY106" fmla="*/ 2268260 h 3482342"/>
              <a:gd name="connsiteX107" fmla="*/ 5212786 w 12192000"/>
              <a:gd name="connsiteY107" fmla="*/ 2296592 h 3482342"/>
              <a:gd name="connsiteX108" fmla="*/ 5173523 w 12192000"/>
              <a:gd name="connsiteY108" fmla="*/ 2309057 h 3482342"/>
              <a:gd name="connsiteX109" fmla="*/ 5123830 w 12192000"/>
              <a:gd name="connsiteY109" fmla="*/ 2307070 h 3482342"/>
              <a:gd name="connsiteX110" fmla="*/ 5065426 w 12192000"/>
              <a:gd name="connsiteY110" fmla="*/ 2324076 h 3482342"/>
              <a:gd name="connsiteX111" fmla="*/ 4975908 w 12192000"/>
              <a:gd name="connsiteY111" fmla="*/ 2364128 h 3482342"/>
              <a:gd name="connsiteX112" fmla="*/ 4913723 w 12192000"/>
              <a:gd name="connsiteY112" fmla="*/ 2385265 h 3482342"/>
              <a:gd name="connsiteX113" fmla="*/ 4746485 w 12192000"/>
              <a:gd name="connsiteY113" fmla="*/ 2451769 h 3482342"/>
              <a:gd name="connsiteX114" fmla="*/ 4681588 w 12192000"/>
              <a:gd name="connsiteY114" fmla="*/ 2467494 h 3482342"/>
              <a:gd name="connsiteX115" fmla="*/ 1783655 w 12192000"/>
              <a:gd name="connsiteY115" fmla="*/ 3163860 h 3482342"/>
              <a:gd name="connsiteX116" fmla="*/ 1325955 w 12192000"/>
              <a:gd name="connsiteY116" fmla="*/ 3176692 h 3482342"/>
              <a:gd name="connsiteX117" fmla="*/ 1190384 w 12192000"/>
              <a:gd name="connsiteY117" fmla="*/ 3203504 h 3482342"/>
              <a:gd name="connsiteX118" fmla="*/ 1094537 w 12192000"/>
              <a:gd name="connsiteY118" fmla="*/ 3229469 h 3482342"/>
              <a:gd name="connsiteX119" fmla="*/ 779276 w 12192000"/>
              <a:gd name="connsiteY119" fmla="*/ 3327290 h 3482342"/>
              <a:gd name="connsiteX120" fmla="*/ 600378 w 12192000"/>
              <a:gd name="connsiteY120" fmla="*/ 3335250 h 3482342"/>
              <a:gd name="connsiteX121" fmla="*/ 493457 w 12192000"/>
              <a:gd name="connsiteY121" fmla="*/ 3365044 h 3482342"/>
              <a:gd name="connsiteX122" fmla="*/ 349402 w 12192000"/>
              <a:gd name="connsiteY122" fmla="*/ 3380897 h 3482342"/>
              <a:gd name="connsiteX123" fmla="*/ 192183 w 12192000"/>
              <a:gd name="connsiteY123" fmla="*/ 3460075 h 3482342"/>
              <a:gd name="connsiteX124" fmla="*/ 46713 w 12192000"/>
              <a:gd name="connsiteY124" fmla="*/ 3462986 h 3482342"/>
              <a:gd name="connsiteX125" fmla="*/ 2765 w 12192000"/>
              <a:gd name="connsiteY125" fmla="*/ 3480770 h 3482342"/>
              <a:gd name="connsiteX126" fmla="*/ 0 w 12192000"/>
              <a:gd name="connsiteY126" fmla="*/ 3482342 h 3482342"/>
              <a:gd name="connsiteX127" fmla="*/ 0 w 12192000"/>
              <a:gd name="connsiteY12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29629 w 12192000"/>
              <a:gd name="connsiteY42" fmla="*/ 1470454 h 3482342"/>
              <a:gd name="connsiteX43" fmla="*/ 10201385 w 12192000"/>
              <a:gd name="connsiteY43" fmla="*/ 1477515 h 3482342"/>
              <a:gd name="connsiteX44" fmla="*/ 10151958 w 12192000"/>
              <a:gd name="connsiteY44" fmla="*/ 1477515 h 3482342"/>
              <a:gd name="connsiteX45" fmla="*/ 10120184 w 12192000"/>
              <a:gd name="connsiteY45" fmla="*/ 1466924 h 3482342"/>
              <a:gd name="connsiteX46" fmla="*/ 10058690 w 12192000"/>
              <a:gd name="connsiteY46" fmla="*/ 1474888 h 3482342"/>
              <a:gd name="connsiteX47" fmla="*/ 10004424 w 12192000"/>
              <a:gd name="connsiteY47" fmla="*/ 1489801 h 3482342"/>
              <a:gd name="connsiteX48" fmla="*/ 9999951 w 12192000"/>
              <a:gd name="connsiteY48" fmla="*/ 1499127 h 3482342"/>
              <a:gd name="connsiteX49" fmla="*/ 9845462 w 12192000"/>
              <a:gd name="connsiteY49" fmla="*/ 1548192 h 3482342"/>
              <a:gd name="connsiteX50" fmla="*/ 9736156 w 12192000"/>
              <a:gd name="connsiteY50" fmla="*/ 1581928 h 3482342"/>
              <a:gd name="connsiteX51" fmla="*/ 9693355 w 12192000"/>
              <a:gd name="connsiteY51" fmla="*/ 1602632 h 3482342"/>
              <a:gd name="connsiteX52" fmla="*/ 9664242 w 12192000"/>
              <a:gd name="connsiteY52" fmla="*/ 1622075 h 3482342"/>
              <a:gd name="connsiteX53" fmla="*/ 9579195 w 12192000"/>
              <a:gd name="connsiteY53" fmla="*/ 1648017 h 3482342"/>
              <a:gd name="connsiteX54" fmla="*/ 9433652 w 12192000"/>
              <a:gd name="connsiteY54" fmla="*/ 1681174 h 3482342"/>
              <a:gd name="connsiteX55" fmla="*/ 9403775 w 12192000"/>
              <a:gd name="connsiteY55" fmla="*/ 1690403 h 3482342"/>
              <a:gd name="connsiteX56" fmla="*/ 9382503 w 12192000"/>
              <a:gd name="connsiteY56" fmla="*/ 1706957 h 3482342"/>
              <a:gd name="connsiteX57" fmla="*/ 9381410 w 12192000"/>
              <a:gd name="connsiteY57" fmla="*/ 1718312 h 3482342"/>
              <a:gd name="connsiteX58" fmla="*/ 9365685 w 12192000"/>
              <a:gd name="connsiteY58" fmla="*/ 1724772 h 3482342"/>
              <a:gd name="connsiteX59" fmla="*/ 9278020 w 12192000"/>
              <a:gd name="connsiteY59" fmla="*/ 1741161 h 3482342"/>
              <a:gd name="connsiteX60" fmla="*/ 9217145 w 12192000"/>
              <a:gd name="connsiteY60" fmla="*/ 1771195 h 3482342"/>
              <a:gd name="connsiteX61" fmla="*/ 8955875 w 12192000"/>
              <a:gd name="connsiteY61" fmla="*/ 1796806 h 3482342"/>
              <a:gd name="connsiteX62" fmla="*/ 8648415 w 12192000"/>
              <a:gd name="connsiteY62" fmla="*/ 1878623 h 3482342"/>
              <a:gd name="connsiteX63" fmla="*/ 8495949 w 12192000"/>
              <a:gd name="connsiteY63" fmla="*/ 1902425 h 3482342"/>
              <a:gd name="connsiteX64" fmla="*/ 8236214 w 12192000"/>
              <a:gd name="connsiteY64" fmla="*/ 1909725 h 3482342"/>
              <a:gd name="connsiteX65" fmla="*/ 8132104 w 12192000"/>
              <a:gd name="connsiteY65" fmla="*/ 1895727 h 3482342"/>
              <a:gd name="connsiteX66" fmla="*/ 7918078 w 12192000"/>
              <a:gd name="connsiteY66" fmla="*/ 1862668 h 3482342"/>
              <a:gd name="connsiteX67" fmla="*/ 7817899 w 12192000"/>
              <a:gd name="connsiteY67" fmla="*/ 1862176 h 3482342"/>
              <a:gd name="connsiteX68" fmla="*/ 7768994 w 12192000"/>
              <a:gd name="connsiteY68" fmla="*/ 1855721 h 3482342"/>
              <a:gd name="connsiteX69" fmla="*/ 7618027 w 12192000"/>
              <a:gd name="connsiteY69" fmla="*/ 1830959 h 3482342"/>
              <a:gd name="connsiteX70" fmla="*/ 7449425 w 12192000"/>
              <a:gd name="connsiteY70" fmla="*/ 1810910 h 3482342"/>
              <a:gd name="connsiteX71" fmla="*/ 7342915 w 12192000"/>
              <a:gd name="connsiteY71" fmla="*/ 1819827 h 3482342"/>
              <a:gd name="connsiteX72" fmla="*/ 7255191 w 12192000"/>
              <a:gd name="connsiteY72" fmla="*/ 1834354 h 3482342"/>
              <a:gd name="connsiteX73" fmla="*/ 7131205 w 12192000"/>
              <a:gd name="connsiteY73" fmla="*/ 1845557 h 3482342"/>
              <a:gd name="connsiteX74" fmla="*/ 6941837 w 12192000"/>
              <a:gd name="connsiteY74" fmla="*/ 1840640 h 3482342"/>
              <a:gd name="connsiteX75" fmla="*/ 6837145 w 12192000"/>
              <a:gd name="connsiteY75" fmla="*/ 1870724 h 3482342"/>
              <a:gd name="connsiteX76" fmla="*/ 6753991 w 12192000"/>
              <a:gd name="connsiteY76" fmla="*/ 1860969 h 3482342"/>
              <a:gd name="connsiteX77" fmla="*/ 6727754 w 12192000"/>
              <a:gd name="connsiteY77" fmla="*/ 1882372 h 3482342"/>
              <a:gd name="connsiteX78" fmla="*/ 6723371 w 12192000"/>
              <a:gd name="connsiteY78" fmla="*/ 1886494 h 3482342"/>
              <a:gd name="connsiteX79" fmla="*/ 6702779 w 12192000"/>
              <a:gd name="connsiteY79" fmla="*/ 1893601 h 3482342"/>
              <a:gd name="connsiteX80" fmla="*/ 6686657 w 12192000"/>
              <a:gd name="connsiteY80" fmla="*/ 1907344 h 3482342"/>
              <a:gd name="connsiteX81" fmla="*/ 6651330 w 12192000"/>
              <a:gd name="connsiteY81" fmla="*/ 1922921 h 3482342"/>
              <a:gd name="connsiteX82" fmla="*/ 6622958 w 12192000"/>
              <a:gd name="connsiteY82" fmla="*/ 1936255 h 3482342"/>
              <a:gd name="connsiteX83" fmla="*/ 6522602 w 12192000"/>
              <a:gd name="connsiteY83" fmla="*/ 1954133 h 3482342"/>
              <a:gd name="connsiteX84" fmla="*/ 6444344 w 12192000"/>
              <a:gd name="connsiteY84" fmla="*/ 1969663 h 3482342"/>
              <a:gd name="connsiteX85" fmla="*/ 6409626 w 12192000"/>
              <a:gd name="connsiteY85" fmla="*/ 1978846 h 3482342"/>
              <a:gd name="connsiteX86" fmla="*/ 6333446 w 12192000"/>
              <a:gd name="connsiteY86" fmla="*/ 1997163 h 3482342"/>
              <a:gd name="connsiteX87" fmla="*/ 6294933 w 12192000"/>
              <a:gd name="connsiteY87" fmla="*/ 2019412 h 3482342"/>
              <a:gd name="connsiteX88" fmla="*/ 6238719 w 12192000"/>
              <a:gd name="connsiteY88" fmla="*/ 2042547 h 3482342"/>
              <a:gd name="connsiteX89" fmla="*/ 6187205 w 12192000"/>
              <a:gd name="connsiteY89" fmla="*/ 2060048 h 3482342"/>
              <a:gd name="connsiteX90" fmla="*/ 6138780 w 12192000"/>
              <a:gd name="connsiteY90" fmla="*/ 2081918 h 3482342"/>
              <a:gd name="connsiteX91" fmla="*/ 6120125 w 12192000"/>
              <a:gd name="connsiteY91" fmla="*/ 2109475 h 3482342"/>
              <a:gd name="connsiteX92" fmla="*/ 6056576 w 12192000"/>
              <a:gd name="connsiteY92" fmla="*/ 2120066 h 3482342"/>
              <a:gd name="connsiteX93" fmla="*/ 5993794 w 12192000"/>
              <a:gd name="connsiteY93" fmla="*/ 2122569 h 3482342"/>
              <a:gd name="connsiteX94" fmla="*/ 5943601 w 12192000"/>
              <a:gd name="connsiteY94" fmla="*/ 2137719 h 3482342"/>
              <a:gd name="connsiteX95" fmla="*/ 5898141 w 12192000"/>
              <a:gd name="connsiteY95" fmla="*/ 2144806 h 3482342"/>
              <a:gd name="connsiteX96" fmla="*/ 5855337 w 12192000"/>
              <a:gd name="connsiteY96" fmla="*/ 2137719 h 3482342"/>
              <a:gd name="connsiteX97" fmla="*/ 5817682 w 12192000"/>
              <a:gd name="connsiteY97" fmla="*/ 2157358 h 3482342"/>
              <a:gd name="connsiteX98" fmla="*/ 5735300 w 12192000"/>
              <a:gd name="connsiteY98" fmla="*/ 2158902 h 3482342"/>
              <a:gd name="connsiteX99" fmla="*/ 5591469 w 12192000"/>
              <a:gd name="connsiteY99" fmla="*/ 2178389 h 3482342"/>
              <a:gd name="connsiteX100" fmla="*/ 5505818 w 12192000"/>
              <a:gd name="connsiteY100" fmla="*/ 2194207 h 3482342"/>
              <a:gd name="connsiteX101" fmla="*/ 5452860 w 12192000"/>
              <a:gd name="connsiteY101" fmla="*/ 2180085 h 3482342"/>
              <a:gd name="connsiteX102" fmla="*/ 5414282 w 12192000"/>
              <a:gd name="connsiteY102" fmla="*/ 2183070 h 3482342"/>
              <a:gd name="connsiteX103" fmla="*/ 5368369 w 12192000"/>
              <a:gd name="connsiteY103" fmla="*/ 2204272 h 3482342"/>
              <a:gd name="connsiteX104" fmla="*/ 5336354 w 12192000"/>
              <a:gd name="connsiteY104" fmla="*/ 2218920 h 3482342"/>
              <a:gd name="connsiteX105" fmla="*/ 5291263 w 12192000"/>
              <a:gd name="connsiteY105" fmla="*/ 2239182 h 3482342"/>
              <a:gd name="connsiteX106" fmla="*/ 5255152 w 12192000"/>
              <a:gd name="connsiteY106" fmla="*/ 2247164 h 3482342"/>
              <a:gd name="connsiteX107" fmla="*/ 5233796 w 12192000"/>
              <a:gd name="connsiteY107" fmla="*/ 2268260 h 3482342"/>
              <a:gd name="connsiteX108" fmla="*/ 5212786 w 12192000"/>
              <a:gd name="connsiteY108" fmla="*/ 2296592 h 3482342"/>
              <a:gd name="connsiteX109" fmla="*/ 5173523 w 12192000"/>
              <a:gd name="connsiteY109" fmla="*/ 2309057 h 3482342"/>
              <a:gd name="connsiteX110" fmla="*/ 5123830 w 12192000"/>
              <a:gd name="connsiteY110" fmla="*/ 2307070 h 3482342"/>
              <a:gd name="connsiteX111" fmla="*/ 5065426 w 12192000"/>
              <a:gd name="connsiteY111" fmla="*/ 2324076 h 3482342"/>
              <a:gd name="connsiteX112" fmla="*/ 4975908 w 12192000"/>
              <a:gd name="connsiteY112" fmla="*/ 2364128 h 3482342"/>
              <a:gd name="connsiteX113" fmla="*/ 4913723 w 12192000"/>
              <a:gd name="connsiteY113" fmla="*/ 2385265 h 3482342"/>
              <a:gd name="connsiteX114" fmla="*/ 4746485 w 12192000"/>
              <a:gd name="connsiteY114" fmla="*/ 2451769 h 3482342"/>
              <a:gd name="connsiteX115" fmla="*/ 4681588 w 12192000"/>
              <a:gd name="connsiteY115" fmla="*/ 2467494 h 3482342"/>
              <a:gd name="connsiteX116" fmla="*/ 1783655 w 12192000"/>
              <a:gd name="connsiteY116" fmla="*/ 3163860 h 3482342"/>
              <a:gd name="connsiteX117" fmla="*/ 1325955 w 12192000"/>
              <a:gd name="connsiteY117" fmla="*/ 3176692 h 3482342"/>
              <a:gd name="connsiteX118" fmla="*/ 1190384 w 12192000"/>
              <a:gd name="connsiteY118" fmla="*/ 3203504 h 3482342"/>
              <a:gd name="connsiteX119" fmla="*/ 1094537 w 12192000"/>
              <a:gd name="connsiteY119" fmla="*/ 3229469 h 3482342"/>
              <a:gd name="connsiteX120" fmla="*/ 779276 w 12192000"/>
              <a:gd name="connsiteY120" fmla="*/ 3327290 h 3482342"/>
              <a:gd name="connsiteX121" fmla="*/ 600378 w 12192000"/>
              <a:gd name="connsiteY121" fmla="*/ 3335250 h 3482342"/>
              <a:gd name="connsiteX122" fmla="*/ 493457 w 12192000"/>
              <a:gd name="connsiteY122" fmla="*/ 3365044 h 3482342"/>
              <a:gd name="connsiteX123" fmla="*/ 349402 w 12192000"/>
              <a:gd name="connsiteY123" fmla="*/ 3380897 h 3482342"/>
              <a:gd name="connsiteX124" fmla="*/ 192183 w 12192000"/>
              <a:gd name="connsiteY124" fmla="*/ 3460075 h 3482342"/>
              <a:gd name="connsiteX125" fmla="*/ 46713 w 12192000"/>
              <a:gd name="connsiteY125" fmla="*/ 3462986 h 3482342"/>
              <a:gd name="connsiteX126" fmla="*/ 2765 w 12192000"/>
              <a:gd name="connsiteY126" fmla="*/ 3480770 h 3482342"/>
              <a:gd name="connsiteX127" fmla="*/ 0 w 12192000"/>
              <a:gd name="connsiteY127" fmla="*/ 3482342 h 3482342"/>
              <a:gd name="connsiteX128" fmla="*/ 0 w 12192000"/>
              <a:gd name="connsiteY12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87356 w 12192000"/>
              <a:gd name="connsiteY37" fmla="*/ 1385722 h 3482342"/>
              <a:gd name="connsiteX38" fmla="*/ 10464012 w 12192000"/>
              <a:gd name="connsiteY38" fmla="*/ 1391778 h 3482342"/>
              <a:gd name="connsiteX39" fmla="*/ 10405409 w 12192000"/>
              <a:gd name="connsiteY39" fmla="*/ 1422789 h 3482342"/>
              <a:gd name="connsiteX40" fmla="*/ 10370530 w 12192000"/>
              <a:gd name="connsiteY40" fmla="*/ 1441596 h 3482342"/>
              <a:gd name="connsiteX41" fmla="*/ 10300239 w 12192000"/>
              <a:gd name="connsiteY41" fmla="*/ 1456332 h 3482342"/>
              <a:gd name="connsiteX42" fmla="*/ 10264922 w 12192000"/>
              <a:gd name="connsiteY42" fmla="*/ 1472107 h 3482342"/>
              <a:gd name="connsiteX43" fmla="*/ 10229629 w 12192000"/>
              <a:gd name="connsiteY43" fmla="*/ 1470454 h 3482342"/>
              <a:gd name="connsiteX44" fmla="*/ 10201385 w 12192000"/>
              <a:gd name="connsiteY44" fmla="*/ 1477515 h 3482342"/>
              <a:gd name="connsiteX45" fmla="*/ 10151958 w 12192000"/>
              <a:gd name="connsiteY45" fmla="*/ 1477515 h 3482342"/>
              <a:gd name="connsiteX46" fmla="*/ 10120184 w 12192000"/>
              <a:gd name="connsiteY46" fmla="*/ 1466924 h 3482342"/>
              <a:gd name="connsiteX47" fmla="*/ 10058690 w 12192000"/>
              <a:gd name="connsiteY47" fmla="*/ 1474888 h 3482342"/>
              <a:gd name="connsiteX48" fmla="*/ 10004424 w 12192000"/>
              <a:gd name="connsiteY48" fmla="*/ 1489801 h 3482342"/>
              <a:gd name="connsiteX49" fmla="*/ 9999951 w 12192000"/>
              <a:gd name="connsiteY49" fmla="*/ 1499127 h 3482342"/>
              <a:gd name="connsiteX50" fmla="*/ 9845462 w 12192000"/>
              <a:gd name="connsiteY50" fmla="*/ 1548192 h 3482342"/>
              <a:gd name="connsiteX51" fmla="*/ 9736156 w 12192000"/>
              <a:gd name="connsiteY51" fmla="*/ 1581928 h 3482342"/>
              <a:gd name="connsiteX52" fmla="*/ 9693355 w 12192000"/>
              <a:gd name="connsiteY52" fmla="*/ 1602632 h 3482342"/>
              <a:gd name="connsiteX53" fmla="*/ 9664242 w 12192000"/>
              <a:gd name="connsiteY53" fmla="*/ 1622075 h 3482342"/>
              <a:gd name="connsiteX54" fmla="*/ 9579195 w 12192000"/>
              <a:gd name="connsiteY54" fmla="*/ 1648017 h 3482342"/>
              <a:gd name="connsiteX55" fmla="*/ 9433652 w 12192000"/>
              <a:gd name="connsiteY55" fmla="*/ 1681174 h 3482342"/>
              <a:gd name="connsiteX56" fmla="*/ 9403775 w 12192000"/>
              <a:gd name="connsiteY56" fmla="*/ 1690403 h 3482342"/>
              <a:gd name="connsiteX57" fmla="*/ 9382503 w 12192000"/>
              <a:gd name="connsiteY57" fmla="*/ 1706957 h 3482342"/>
              <a:gd name="connsiteX58" fmla="*/ 9381410 w 12192000"/>
              <a:gd name="connsiteY58" fmla="*/ 1718312 h 3482342"/>
              <a:gd name="connsiteX59" fmla="*/ 9365685 w 12192000"/>
              <a:gd name="connsiteY59" fmla="*/ 1724772 h 3482342"/>
              <a:gd name="connsiteX60" fmla="*/ 9278020 w 12192000"/>
              <a:gd name="connsiteY60" fmla="*/ 1741161 h 3482342"/>
              <a:gd name="connsiteX61" fmla="*/ 9217145 w 12192000"/>
              <a:gd name="connsiteY61" fmla="*/ 1771195 h 3482342"/>
              <a:gd name="connsiteX62" fmla="*/ 8955875 w 12192000"/>
              <a:gd name="connsiteY62" fmla="*/ 1796806 h 3482342"/>
              <a:gd name="connsiteX63" fmla="*/ 8648415 w 12192000"/>
              <a:gd name="connsiteY63" fmla="*/ 1878623 h 3482342"/>
              <a:gd name="connsiteX64" fmla="*/ 8495949 w 12192000"/>
              <a:gd name="connsiteY64" fmla="*/ 1902425 h 3482342"/>
              <a:gd name="connsiteX65" fmla="*/ 8236214 w 12192000"/>
              <a:gd name="connsiteY65" fmla="*/ 1909725 h 3482342"/>
              <a:gd name="connsiteX66" fmla="*/ 8132104 w 12192000"/>
              <a:gd name="connsiteY66" fmla="*/ 1895727 h 3482342"/>
              <a:gd name="connsiteX67" fmla="*/ 7918078 w 12192000"/>
              <a:gd name="connsiteY67" fmla="*/ 1862668 h 3482342"/>
              <a:gd name="connsiteX68" fmla="*/ 7817899 w 12192000"/>
              <a:gd name="connsiteY68" fmla="*/ 1862176 h 3482342"/>
              <a:gd name="connsiteX69" fmla="*/ 7768994 w 12192000"/>
              <a:gd name="connsiteY69" fmla="*/ 1855721 h 3482342"/>
              <a:gd name="connsiteX70" fmla="*/ 7618027 w 12192000"/>
              <a:gd name="connsiteY70" fmla="*/ 1830959 h 3482342"/>
              <a:gd name="connsiteX71" fmla="*/ 7449425 w 12192000"/>
              <a:gd name="connsiteY71" fmla="*/ 1810910 h 3482342"/>
              <a:gd name="connsiteX72" fmla="*/ 7342915 w 12192000"/>
              <a:gd name="connsiteY72" fmla="*/ 1819827 h 3482342"/>
              <a:gd name="connsiteX73" fmla="*/ 7255191 w 12192000"/>
              <a:gd name="connsiteY73" fmla="*/ 1834354 h 3482342"/>
              <a:gd name="connsiteX74" fmla="*/ 7131205 w 12192000"/>
              <a:gd name="connsiteY74" fmla="*/ 1845557 h 3482342"/>
              <a:gd name="connsiteX75" fmla="*/ 6941837 w 12192000"/>
              <a:gd name="connsiteY75" fmla="*/ 1840640 h 3482342"/>
              <a:gd name="connsiteX76" fmla="*/ 6837145 w 12192000"/>
              <a:gd name="connsiteY76" fmla="*/ 1870724 h 3482342"/>
              <a:gd name="connsiteX77" fmla="*/ 6753991 w 12192000"/>
              <a:gd name="connsiteY77" fmla="*/ 1860969 h 3482342"/>
              <a:gd name="connsiteX78" fmla="*/ 6727754 w 12192000"/>
              <a:gd name="connsiteY78" fmla="*/ 1882372 h 3482342"/>
              <a:gd name="connsiteX79" fmla="*/ 6723371 w 12192000"/>
              <a:gd name="connsiteY79" fmla="*/ 1886494 h 3482342"/>
              <a:gd name="connsiteX80" fmla="*/ 6702779 w 12192000"/>
              <a:gd name="connsiteY80" fmla="*/ 1893601 h 3482342"/>
              <a:gd name="connsiteX81" fmla="*/ 6686657 w 12192000"/>
              <a:gd name="connsiteY81" fmla="*/ 1907344 h 3482342"/>
              <a:gd name="connsiteX82" fmla="*/ 6651330 w 12192000"/>
              <a:gd name="connsiteY82" fmla="*/ 1922921 h 3482342"/>
              <a:gd name="connsiteX83" fmla="*/ 6622958 w 12192000"/>
              <a:gd name="connsiteY83" fmla="*/ 1936255 h 3482342"/>
              <a:gd name="connsiteX84" fmla="*/ 6522602 w 12192000"/>
              <a:gd name="connsiteY84" fmla="*/ 1954133 h 3482342"/>
              <a:gd name="connsiteX85" fmla="*/ 6444344 w 12192000"/>
              <a:gd name="connsiteY85" fmla="*/ 1969663 h 3482342"/>
              <a:gd name="connsiteX86" fmla="*/ 6409626 w 12192000"/>
              <a:gd name="connsiteY86" fmla="*/ 1978846 h 3482342"/>
              <a:gd name="connsiteX87" fmla="*/ 6333446 w 12192000"/>
              <a:gd name="connsiteY87" fmla="*/ 1997163 h 3482342"/>
              <a:gd name="connsiteX88" fmla="*/ 6294933 w 12192000"/>
              <a:gd name="connsiteY88" fmla="*/ 2019412 h 3482342"/>
              <a:gd name="connsiteX89" fmla="*/ 6238719 w 12192000"/>
              <a:gd name="connsiteY89" fmla="*/ 2042547 h 3482342"/>
              <a:gd name="connsiteX90" fmla="*/ 6187205 w 12192000"/>
              <a:gd name="connsiteY90" fmla="*/ 2060048 h 3482342"/>
              <a:gd name="connsiteX91" fmla="*/ 6138780 w 12192000"/>
              <a:gd name="connsiteY91" fmla="*/ 2081918 h 3482342"/>
              <a:gd name="connsiteX92" fmla="*/ 6120125 w 12192000"/>
              <a:gd name="connsiteY92" fmla="*/ 2109475 h 3482342"/>
              <a:gd name="connsiteX93" fmla="*/ 6056576 w 12192000"/>
              <a:gd name="connsiteY93" fmla="*/ 2120066 h 3482342"/>
              <a:gd name="connsiteX94" fmla="*/ 5993794 w 12192000"/>
              <a:gd name="connsiteY94" fmla="*/ 2122569 h 3482342"/>
              <a:gd name="connsiteX95" fmla="*/ 5943601 w 12192000"/>
              <a:gd name="connsiteY95" fmla="*/ 2137719 h 3482342"/>
              <a:gd name="connsiteX96" fmla="*/ 5898141 w 12192000"/>
              <a:gd name="connsiteY96" fmla="*/ 2144806 h 3482342"/>
              <a:gd name="connsiteX97" fmla="*/ 5855337 w 12192000"/>
              <a:gd name="connsiteY97" fmla="*/ 2137719 h 3482342"/>
              <a:gd name="connsiteX98" fmla="*/ 5817682 w 12192000"/>
              <a:gd name="connsiteY98" fmla="*/ 2157358 h 3482342"/>
              <a:gd name="connsiteX99" fmla="*/ 5735300 w 12192000"/>
              <a:gd name="connsiteY99" fmla="*/ 2158902 h 3482342"/>
              <a:gd name="connsiteX100" fmla="*/ 5591469 w 12192000"/>
              <a:gd name="connsiteY100" fmla="*/ 2178389 h 3482342"/>
              <a:gd name="connsiteX101" fmla="*/ 5505818 w 12192000"/>
              <a:gd name="connsiteY101" fmla="*/ 2194207 h 3482342"/>
              <a:gd name="connsiteX102" fmla="*/ 5452860 w 12192000"/>
              <a:gd name="connsiteY102" fmla="*/ 2180085 h 3482342"/>
              <a:gd name="connsiteX103" fmla="*/ 5414282 w 12192000"/>
              <a:gd name="connsiteY103" fmla="*/ 2183070 h 3482342"/>
              <a:gd name="connsiteX104" fmla="*/ 5368369 w 12192000"/>
              <a:gd name="connsiteY104" fmla="*/ 2204272 h 3482342"/>
              <a:gd name="connsiteX105" fmla="*/ 5336354 w 12192000"/>
              <a:gd name="connsiteY105" fmla="*/ 2218920 h 3482342"/>
              <a:gd name="connsiteX106" fmla="*/ 5291263 w 12192000"/>
              <a:gd name="connsiteY106" fmla="*/ 2239182 h 3482342"/>
              <a:gd name="connsiteX107" fmla="*/ 5255152 w 12192000"/>
              <a:gd name="connsiteY107" fmla="*/ 2247164 h 3482342"/>
              <a:gd name="connsiteX108" fmla="*/ 5233796 w 12192000"/>
              <a:gd name="connsiteY108" fmla="*/ 2268260 h 3482342"/>
              <a:gd name="connsiteX109" fmla="*/ 5212786 w 12192000"/>
              <a:gd name="connsiteY109" fmla="*/ 2296592 h 3482342"/>
              <a:gd name="connsiteX110" fmla="*/ 5173523 w 12192000"/>
              <a:gd name="connsiteY110" fmla="*/ 2309057 h 3482342"/>
              <a:gd name="connsiteX111" fmla="*/ 5123830 w 12192000"/>
              <a:gd name="connsiteY111" fmla="*/ 2307070 h 3482342"/>
              <a:gd name="connsiteX112" fmla="*/ 5065426 w 12192000"/>
              <a:gd name="connsiteY112" fmla="*/ 2324076 h 3482342"/>
              <a:gd name="connsiteX113" fmla="*/ 4975908 w 12192000"/>
              <a:gd name="connsiteY113" fmla="*/ 2364128 h 3482342"/>
              <a:gd name="connsiteX114" fmla="*/ 4913723 w 12192000"/>
              <a:gd name="connsiteY114" fmla="*/ 2385265 h 3482342"/>
              <a:gd name="connsiteX115" fmla="*/ 4746485 w 12192000"/>
              <a:gd name="connsiteY115" fmla="*/ 2451769 h 3482342"/>
              <a:gd name="connsiteX116" fmla="*/ 4681588 w 12192000"/>
              <a:gd name="connsiteY116" fmla="*/ 2467494 h 3482342"/>
              <a:gd name="connsiteX117" fmla="*/ 1783655 w 12192000"/>
              <a:gd name="connsiteY117" fmla="*/ 3163860 h 3482342"/>
              <a:gd name="connsiteX118" fmla="*/ 1325955 w 12192000"/>
              <a:gd name="connsiteY118" fmla="*/ 3176692 h 3482342"/>
              <a:gd name="connsiteX119" fmla="*/ 1190384 w 12192000"/>
              <a:gd name="connsiteY119" fmla="*/ 3203504 h 3482342"/>
              <a:gd name="connsiteX120" fmla="*/ 1094537 w 12192000"/>
              <a:gd name="connsiteY120" fmla="*/ 3229469 h 3482342"/>
              <a:gd name="connsiteX121" fmla="*/ 779276 w 12192000"/>
              <a:gd name="connsiteY121" fmla="*/ 3327290 h 3482342"/>
              <a:gd name="connsiteX122" fmla="*/ 600378 w 12192000"/>
              <a:gd name="connsiteY122" fmla="*/ 3335250 h 3482342"/>
              <a:gd name="connsiteX123" fmla="*/ 493457 w 12192000"/>
              <a:gd name="connsiteY123" fmla="*/ 3365044 h 3482342"/>
              <a:gd name="connsiteX124" fmla="*/ 349402 w 12192000"/>
              <a:gd name="connsiteY124" fmla="*/ 3380897 h 3482342"/>
              <a:gd name="connsiteX125" fmla="*/ 192183 w 12192000"/>
              <a:gd name="connsiteY125" fmla="*/ 3460075 h 3482342"/>
              <a:gd name="connsiteX126" fmla="*/ 46713 w 12192000"/>
              <a:gd name="connsiteY126" fmla="*/ 3462986 h 3482342"/>
              <a:gd name="connsiteX127" fmla="*/ 2765 w 12192000"/>
              <a:gd name="connsiteY127" fmla="*/ 3480770 h 3482342"/>
              <a:gd name="connsiteX128" fmla="*/ 0 w 12192000"/>
              <a:gd name="connsiteY128" fmla="*/ 3482342 h 3482342"/>
              <a:gd name="connsiteX129" fmla="*/ 0 w 12192000"/>
              <a:gd name="connsiteY12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50756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7375 w 12192000"/>
              <a:gd name="connsiteY36" fmla="*/ 1375130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58690 w 12192000"/>
              <a:gd name="connsiteY49" fmla="*/ 1474888 h 3482342"/>
              <a:gd name="connsiteX50" fmla="*/ 10004424 w 12192000"/>
              <a:gd name="connsiteY50" fmla="*/ 1489801 h 3482342"/>
              <a:gd name="connsiteX51" fmla="*/ 9999951 w 12192000"/>
              <a:gd name="connsiteY51" fmla="*/ 1499127 h 3482342"/>
              <a:gd name="connsiteX52" fmla="*/ 9845462 w 12192000"/>
              <a:gd name="connsiteY52" fmla="*/ 1548192 h 3482342"/>
              <a:gd name="connsiteX53" fmla="*/ 9736156 w 12192000"/>
              <a:gd name="connsiteY53" fmla="*/ 1581928 h 3482342"/>
              <a:gd name="connsiteX54" fmla="*/ 9693355 w 12192000"/>
              <a:gd name="connsiteY54" fmla="*/ 1602632 h 3482342"/>
              <a:gd name="connsiteX55" fmla="*/ 9664242 w 12192000"/>
              <a:gd name="connsiteY55" fmla="*/ 1622075 h 3482342"/>
              <a:gd name="connsiteX56" fmla="*/ 9579195 w 12192000"/>
              <a:gd name="connsiteY56" fmla="*/ 1648017 h 3482342"/>
              <a:gd name="connsiteX57" fmla="*/ 9433652 w 12192000"/>
              <a:gd name="connsiteY57" fmla="*/ 1681174 h 3482342"/>
              <a:gd name="connsiteX58" fmla="*/ 9403775 w 12192000"/>
              <a:gd name="connsiteY58" fmla="*/ 1690403 h 3482342"/>
              <a:gd name="connsiteX59" fmla="*/ 9382503 w 12192000"/>
              <a:gd name="connsiteY59" fmla="*/ 1706957 h 3482342"/>
              <a:gd name="connsiteX60" fmla="*/ 9381410 w 12192000"/>
              <a:gd name="connsiteY60" fmla="*/ 1718312 h 3482342"/>
              <a:gd name="connsiteX61" fmla="*/ 9365685 w 12192000"/>
              <a:gd name="connsiteY61" fmla="*/ 1724772 h 3482342"/>
              <a:gd name="connsiteX62" fmla="*/ 9278020 w 12192000"/>
              <a:gd name="connsiteY62" fmla="*/ 1741161 h 3482342"/>
              <a:gd name="connsiteX63" fmla="*/ 9217145 w 12192000"/>
              <a:gd name="connsiteY63" fmla="*/ 1771195 h 3482342"/>
              <a:gd name="connsiteX64" fmla="*/ 8955875 w 12192000"/>
              <a:gd name="connsiteY64" fmla="*/ 1796806 h 3482342"/>
              <a:gd name="connsiteX65" fmla="*/ 8648415 w 12192000"/>
              <a:gd name="connsiteY65" fmla="*/ 1878623 h 3482342"/>
              <a:gd name="connsiteX66" fmla="*/ 8495949 w 12192000"/>
              <a:gd name="connsiteY66" fmla="*/ 1902425 h 3482342"/>
              <a:gd name="connsiteX67" fmla="*/ 8236214 w 12192000"/>
              <a:gd name="connsiteY67" fmla="*/ 1909725 h 3482342"/>
              <a:gd name="connsiteX68" fmla="*/ 8132104 w 12192000"/>
              <a:gd name="connsiteY68" fmla="*/ 1895727 h 3482342"/>
              <a:gd name="connsiteX69" fmla="*/ 7918078 w 12192000"/>
              <a:gd name="connsiteY69" fmla="*/ 1862668 h 3482342"/>
              <a:gd name="connsiteX70" fmla="*/ 7817899 w 12192000"/>
              <a:gd name="connsiteY70" fmla="*/ 1862176 h 3482342"/>
              <a:gd name="connsiteX71" fmla="*/ 7768994 w 12192000"/>
              <a:gd name="connsiteY71" fmla="*/ 1855721 h 3482342"/>
              <a:gd name="connsiteX72" fmla="*/ 7618027 w 12192000"/>
              <a:gd name="connsiteY72" fmla="*/ 1830959 h 3482342"/>
              <a:gd name="connsiteX73" fmla="*/ 7449425 w 12192000"/>
              <a:gd name="connsiteY73" fmla="*/ 1810910 h 3482342"/>
              <a:gd name="connsiteX74" fmla="*/ 7342915 w 12192000"/>
              <a:gd name="connsiteY74" fmla="*/ 1819827 h 3482342"/>
              <a:gd name="connsiteX75" fmla="*/ 7255191 w 12192000"/>
              <a:gd name="connsiteY75" fmla="*/ 1834354 h 3482342"/>
              <a:gd name="connsiteX76" fmla="*/ 7131205 w 12192000"/>
              <a:gd name="connsiteY76" fmla="*/ 1845557 h 3482342"/>
              <a:gd name="connsiteX77" fmla="*/ 6941837 w 12192000"/>
              <a:gd name="connsiteY77" fmla="*/ 1840640 h 3482342"/>
              <a:gd name="connsiteX78" fmla="*/ 6837145 w 12192000"/>
              <a:gd name="connsiteY78" fmla="*/ 1870724 h 3482342"/>
              <a:gd name="connsiteX79" fmla="*/ 6753991 w 12192000"/>
              <a:gd name="connsiteY79" fmla="*/ 1860969 h 3482342"/>
              <a:gd name="connsiteX80" fmla="*/ 6727754 w 12192000"/>
              <a:gd name="connsiteY80" fmla="*/ 1882372 h 3482342"/>
              <a:gd name="connsiteX81" fmla="*/ 6723371 w 12192000"/>
              <a:gd name="connsiteY81" fmla="*/ 1886494 h 3482342"/>
              <a:gd name="connsiteX82" fmla="*/ 6702779 w 12192000"/>
              <a:gd name="connsiteY82" fmla="*/ 1893601 h 3482342"/>
              <a:gd name="connsiteX83" fmla="*/ 6686657 w 12192000"/>
              <a:gd name="connsiteY83" fmla="*/ 1907344 h 3482342"/>
              <a:gd name="connsiteX84" fmla="*/ 6651330 w 12192000"/>
              <a:gd name="connsiteY84" fmla="*/ 1922921 h 3482342"/>
              <a:gd name="connsiteX85" fmla="*/ 6622958 w 12192000"/>
              <a:gd name="connsiteY85" fmla="*/ 1936255 h 3482342"/>
              <a:gd name="connsiteX86" fmla="*/ 6522602 w 12192000"/>
              <a:gd name="connsiteY86" fmla="*/ 1954133 h 3482342"/>
              <a:gd name="connsiteX87" fmla="*/ 6444344 w 12192000"/>
              <a:gd name="connsiteY87" fmla="*/ 1969663 h 3482342"/>
              <a:gd name="connsiteX88" fmla="*/ 6409626 w 12192000"/>
              <a:gd name="connsiteY88" fmla="*/ 1978846 h 3482342"/>
              <a:gd name="connsiteX89" fmla="*/ 6333446 w 12192000"/>
              <a:gd name="connsiteY89" fmla="*/ 1997163 h 3482342"/>
              <a:gd name="connsiteX90" fmla="*/ 6294933 w 12192000"/>
              <a:gd name="connsiteY90" fmla="*/ 2019412 h 3482342"/>
              <a:gd name="connsiteX91" fmla="*/ 6238719 w 12192000"/>
              <a:gd name="connsiteY91" fmla="*/ 2042547 h 3482342"/>
              <a:gd name="connsiteX92" fmla="*/ 6187205 w 12192000"/>
              <a:gd name="connsiteY92" fmla="*/ 2060048 h 3482342"/>
              <a:gd name="connsiteX93" fmla="*/ 6138780 w 12192000"/>
              <a:gd name="connsiteY93" fmla="*/ 2081918 h 3482342"/>
              <a:gd name="connsiteX94" fmla="*/ 6120125 w 12192000"/>
              <a:gd name="connsiteY94" fmla="*/ 2109475 h 3482342"/>
              <a:gd name="connsiteX95" fmla="*/ 6056576 w 12192000"/>
              <a:gd name="connsiteY95" fmla="*/ 2120066 h 3482342"/>
              <a:gd name="connsiteX96" fmla="*/ 5993794 w 12192000"/>
              <a:gd name="connsiteY96" fmla="*/ 2122569 h 3482342"/>
              <a:gd name="connsiteX97" fmla="*/ 5943601 w 12192000"/>
              <a:gd name="connsiteY97" fmla="*/ 2137719 h 3482342"/>
              <a:gd name="connsiteX98" fmla="*/ 5898141 w 12192000"/>
              <a:gd name="connsiteY98" fmla="*/ 2144806 h 3482342"/>
              <a:gd name="connsiteX99" fmla="*/ 5855337 w 12192000"/>
              <a:gd name="connsiteY99" fmla="*/ 2137719 h 3482342"/>
              <a:gd name="connsiteX100" fmla="*/ 5817682 w 12192000"/>
              <a:gd name="connsiteY100" fmla="*/ 2157358 h 3482342"/>
              <a:gd name="connsiteX101" fmla="*/ 5735300 w 12192000"/>
              <a:gd name="connsiteY101" fmla="*/ 2158902 h 3482342"/>
              <a:gd name="connsiteX102" fmla="*/ 5591469 w 12192000"/>
              <a:gd name="connsiteY102" fmla="*/ 2178389 h 3482342"/>
              <a:gd name="connsiteX103" fmla="*/ 5505818 w 12192000"/>
              <a:gd name="connsiteY103" fmla="*/ 2194207 h 3482342"/>
              <a:gd name="connsiteX104" fmla="*/ 5452860 w 12192000"/>
              <a:gd name="connsiteY104" fmla="*/ 2180085 h 3482342"/>
              <a:gd name="connsiteX105" fmla="*/ 5414282 w 12192000"/>
              <a:gd name="connsiteY105" fmla="*/ 2183070 h 3482342"/>
              <a:gd name="connsiteX106" fmla="*/ 5368369 w 12192000"/>
              <a:gd name="connsiteY106" fmla="*/ 2204272 h 3482342"/>
              <a:gd name="connsiteX107" fmla="*/ 5336354 w 12192000"/>
              <a:gd name="connsiteY107" fmla="*/ 2218920 h 3482342"/>
              <a:gd name="connsiteX108" fmla="*/ 5291263 w 12192000"/>
              <a:gd name="connsiteY108" fmla="*/ 2239182 h 3482342"/>
              <a:gd name="connsiteX109" fmla="*/ 5255152 w 12192000"/>
              <a:gd name="connsiteY109" fmla="*/ 2247164 h 3482342"/>
              <a:gd name="connsiteX110" fmla="*/ 5233796 w 12192000"/>
              <a:gd name="connsiteY110" fmla="*/ 2268260 h 3482342"/>
              <a:gd name="connsiteX111" fmla="*/ 5212786 w 12192000"/>
              <a:gd name="connsiteY111" fmla="*/ 2296592 h 3482342"/>
              <a:gd name="connsiteX112" fmla="*/ 5173523 w 12192000"/>
              <a:gd name="connsiteY112" fmla="*/ 2309057 h 3482342"/>
              <a:gd name="connsiteX113" fmla="*/ 5123830 w 12192000"/>
              <a:gd name="connsiteY113" fmla="*/ 2307070 h 3482342"/>
              <a:gd name="connsiteX114" fmla="*/ 5065426 w 12192000"/>
              <a:gd name="connsiteY114" fmla="*/ 2324076 h 3482342"/>
              <a:gd name="connsiteX115" fmla="*/ 4975908 w 12192000"/>
              <a:gd name="connsiteY115" fmla="*/ 2364128 h 3482342"/>
              <a:gd name="connsiteX116" fmla="*/ 4913723 w 12192000"/>
              <a:gd name="connsiteY116" fmla="*/ 2385265 h 3482342"/>
              <a:gd name="connsiteX117" fmla="*/ 4746485 w 12192000"/>
              <a:gd name="connsiteY117" fmla="*/ 2451769 h 3482342"/>
              <a:gd name="connsiteX118" fmla="*/ 4681588 w 12192000"/>
              <a:gd name="connsiteY118" fmla="*/ 2467494 h 3482342"/>
              <a:gd name="connsiteX119" fmla="*/ 1783655 w 12192000"/>
              <a:gd name="connsiteY119" fmla="*/ 3163860 h 3482342"/>
              <a:gd name="connsiteX120" fmla="*/ 1325955 w 12192000"/>
              <a:gd name="connsiteY120" fmla="*/ 3176692 h 3482342"/>
              <a:gd name="connsiteX121" fmla="*/ 1190384 w 12192000"/>
              <a:gd name="connsiteY121" fmla="*/ 3203504 h 3482342"/>
              <a:gd name="connsiteX122" fmla="*/ 1094537 w 12192000"/>
              <a:gd name="connsiteY122" fmla="*/ 3229469 h 3482342"/>
              <a:gd name="connsiteX123" fmla="*/ 779276 w 12192000"/>
              <a:gd name="connsiteY123" fmla="*/ 3327290 h 3482342"/>
              <a:gd name="connsiteX124" fmla="*/ 600378 w 12192000"/>
              <a:gd name="connsiteY124" fmla="*/ 3335250 h 3482342"/>
              <a:gd name="connsiteX125" fmla="*/ 493457 w 12192000"/>
              <a:gd name="connsiteY125" fmla="*/ 3365044 h 3482342"/>
              <a:gd name="connsiteX126" fmla="*/ 349402 w 12192000"/>
              <a:gd name="connsiteY126" fmla="*/ 3380897 h 3482342"/>
              <a:gd name="connsiteX127" fmla="*/ 192183 w 12192000"/>
              <a:gd name="connsiteY127" fmla="*/ 3460075 h 3482342"/>
              <a:gd name="connsiteX128" fmla="*/ 46713 w 12192000"/>
              <a:gd name="connsiteY128" fmla="*/ 3462986 h 3482342"/>
              <a:gd name="connsiteX129" fmla="*/ 2765 w 12192000"/>
              <a:gd name="connsiteY129" fmla="*/ 3480770 h 3482342"/>
              <a:gd name="connsiteX130" fmla="*/ 0 w 12192000"/>
              <a:gd name="connsiteY130" fmla="*/ 3482342 h 3482342"/>
              <a:gd name="connsiteX131" fmla="*/ 0 w 12192000"/>
              <a:gd name="connsiteY13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495949 w 12192000"/>
              <a:gd name="connsiteY67" fmla="*/ 1902425 h 3482342"/>
              <a:gd name="connsiteX68" fmla="*/ 8236214 w 12192000"/>
              <a:gd name="connsiteY68" fmla="*/ 1909725 h 3482342"/>
              <a:gd name="connsiteX69" fmla="*/ 8132104 w 12192000"/>
              <a:gd name="connsiteY69" fmla="*/ 1895727 h 3482342"/>
              <a:gd name="connsiteX70" fmla="*/ 7918078 w 12192000"/>
              <a:gd name="connsiteY70" fmla="*/ 1862668 h 3482342"/>
              <a:gd name="connsiteX71" fmla="*/ 7817899 w 12192000"/>
              <a:gd name="connsiteY71" fmla="*/ 1862176 h 3482342"/>
              <a:gd name="connsiteX72" fmla="*/ 7768994 w 12192000"/>
              <a:gd name="connsiteY72" fmla="*/ 1855721 h 3482342"/>
              <a:gd name="connsiteX73" fmla="*/ 7618027 w 12192000"/>
              <a:gd name="connsiteY73" fmla="*/ 1830959 h 3482342"/>
              <a:gd name="connsiteX74" fmla="*/ 7449425 w 12192000"/>
              <a:gd name="connsiteY74" fmla="*/ 1810910 h 3482342"/>
              <a:gd name="connsiteX75" fmla="*/ 7342915 w 12192000"/>
              <a:gd name="connsiteY75" fmla="*/ 1819827 h 3482342"/>
              <a:gd name="connsiteX76" fmla="*/ 7255191 w 12192000"/>
              <a:gd name="connsiteY76" fmla="*/ 1834354 h 3482342"/>
              <a:gd name="connsiteX77" fmla="*/ 7131205 w 12192000"/>
              <a:gd name="connsiteY77" fmla="*/ 1845557 h 3482342"/>
              <a:gd name="connsiteX78" fmla="*/ 6941837 w 12192000"/>
              <a:gd name="connsiteY78" fmla="*/ 1840640 h 3482342"/>
              <a:gd name="connsiteX79" fmla="*/ 6837145 w 12192000"/>
              <a:gd name="connsiteY79" fmla="*/ 1870724 h 3482342"/>
              <a:gd name="connsiteX80" fmla="*/ 6753991 w 12192000"/>
              <a:gd name="connsiteY80" fmla="*/ 1860969 h 3482342"/>
              <a:gd name="connsiteX81" fmla="*/ 6727754 w 12192000"/>
              <a:gd name="connsiteY81" fmla="*/ 1882372 h 3482342"/>
              <a:gd name="connsiteX82" fmla="*/ 6723371 w 12192000"/>
              <a:gd name="connsiteY82" fmla="*/ 1886494 h 3482342"/>
              <a:gd name="connsiteX83" fmla="*/ 6702779 w 12192000"/>
              <a:gd name="connsiteY83" fmla="*/ 1893601 h 3482342"/>
              <a:gd name="connsiteX84" fmla="*/ 6686657 w 12192000"/>
              <a:gd name="connsiteY84" fmla="*/ 1907344 h 3482342"/>
              <a:gd name="connsiteX85" fmla="*/ 6651330 w 12192000"/>
              <a:gd name="connsiteY85" fmla="*/ 1922921 h 3482342"/>
              <a:gd name="connsiteX86" fmla="*/ 6622958 w 12192000"/>
              <a:gd name="connsiteY86" fmla="*/ 1936255 h 3482342"/>
              <a:gd name="connsiteX87" fmla="*/ 6522602 w 12192000"/>
              <a:gd name="connsiteY87" fmla="*/ 1954133 h 3482342"/>
              <a:gd name="connsiteX88" fmla="*/ 6444344 w 12192000"/>
              <a:gd name="connsiteY88" fmla="*/ 1969663 h 3482342"/>
              <a:gd name="connsiteX89" fmla="*/ 6409626 w 12192000"/>
              <a:gd name="connsiteY89" fmla="*/ 1978846 h 3482342"/>
              <a:gd name="connsiteX90" fmla="*/ 6333446 w 12192000"/>
              <a:gd name="connsiteY90" fmla="*/ 1997163 h 3482342"/>
              <a:gd name="connsiteX91" fmla="*/ 6294933 w 12192000"/>
              <a:gd name="connsiteY91" fmla="*/ 2019412 h 3482342"/>
              <a:gd name="connsiteX92" fmla="*/ 6238719 w 12192000"/>
              <a:gd name="connsiteY92" fmla="*/ 2042547 h 3482342"/>
              <a:gd name="connsiteX93" fmla="*/ 6187205 w 12192000"/>
              <a:gd name="connsiteY93" fmla="*/ 2060048 h 3482342"/>
              <a:gd name="connsiteX94" fmla="*/ 6138780 w 12192000"/>
              <a:gd name="connsiteY94" fmla="*/ 2081918 h 3482342"/>
              <a:gd name="connsiteX95" fmla="*/ 6120125 w 12192000"/>
              <a:gd name="connsiteY95" fmla="*/ 2109475 h 3482342"/>
              <a:gd name="connsiteX96" fmla="*/ 6056576 w 12192000"/>
              <a:gd name="connsiteY96" fmla="*/ 2120066 h 3482342"/>
              <a:gd name="connsiteX97" fmla="*/ 5993794 w 12192000"/>
              <a:gd name="connsiteY97" fmla="*/ 2122569 h 3482342"/>
              <a:gd name="connsiteX98" fmla="*/ 5943601 w 12192000"/>
              <a:gd name="connsiteY98" fmla="*/ 2137719 h 3482342"/>
              <a:gd name="connsiteX99" fmla="*/ 5898141 w 12192000"/>
              <a:gd name="connsiteY99" fmla="*/ 2144806 h 3482342"/>
              <a:gd name="connsiteX100" fmla="*/ 5855337 w 12192000"/>
              <a:gd name="connsiteY100" fmla="*/ 2137719 h 3482342"/>
              <a:gd name="connsiteX101" fmla="*/ 5817682 w 12192000"/>
              <a:gd name="connsiteY101" fmla="*/ 2157358 h 3482342"/>
              <a:gd name="connsiteX102" fmla="*/ 5735300 w 12192000"/>
              <a:gd name="connsiteY102" fmla="*/ 2158902 h 3482342"/>
              <a:gd name="connsiteX103" fmla="*/ 5591469 w 12192000"/>
              <a:gd name="connsiteY103" fmla="*/ 2178389 h 3482342"/>
              <a:gd name="connsiteX104" fmla="*/ 5505818 w 12192000"/>
              <a:gd name="connsiteY104" fmla="*/ 2194207 h 3482342"/>
              <a:gd name="connsiteX105" fmla="*/ 5452860 w 12192000"/>
              <a:gd name="connsiteY105" fmla="*/ 2180085 h 3482342"/>
              <a:gd name="connsiteX106" fmla="*/ 5414282 w 12192000"/>
              <a:gd name="connsiteY106" fmla="*/ 2183070 h 3482342"/>
              <a:gd name="connsiteX107" fmla="*/ 5368369 w 12192000"/>
              <a:gd name="connsiteY107" fmla="*/ 2204272 h 3482342"/>
              <a:gd name="connsiteX108" fmla="*/ 5336354 w 12192000"/>
              <a:gd name="connsiteY108" fmla="*/ 2218920 h 3482342"/>
              <a:gd name="connsiteX109" fmla="*/ 5291263 w 12192000"/>
              <a:gd name="connsiteY109" fmla="*/ 2239182 h 3482342"/>
              <a:gd name="connsiteX110" fmla="*/ 5255152 w 12192000"/>
              <a:gd name="connsiteY110" fmla="*/ 2247164 h 3482342"/>
              <a:gd name="connsiteX111" fmla="*/ 5233796 w 12192000"/>
              <a:gd name="connsiteY111" fmla="*/ 2268260 h 3482342"/>
              <a:gd name="connsiteX112" fmla="*/ 5212786 w 12192000"/>
              <a:gd name="connsiteY112" fmla="*/ 2296592 h 3482342"/>
              <a:gd name="connsiteX113" fmla="*/ 5173523 w 12192000"/>
              <a:gd name="connsiteY113" fmla="*/ 2309057 h 3482342"/>
              <a:gd name="connsiteX114" fmla="*/ 5123830 w 12192000"/>
              <a:gd name="connsiteY114" fmla="*/ 2307070 h 3482342"/>
              <a:gd name="connsiteX115" fmla="*/ 5065426 w 12192000"/>
              <a:gd name="connsiteY115" fmla="*/ 2324076 h 3482342"/>
              <a:gd name="connsiteX116" fmla="*/ 4975908 w 12192000"/>
              <a:gd name="connsiteY116" fmla="*/ 2364128 h 3482342"/>
              <a:gd name="connsiteX117" fmla="*/ 4913723 w 12192000"/>
              <a:gd name="connsiteY117" fmla="*/ 2385265 h 3482342"/>
              <a:gd name="connsiteX118" fmla="*/ 4746485 w 12192000"/>
              <a:gd name="connsiteY118" fmla="*/ 2451769 h 3482342"/>
              <a:gd name="connsiteX119" fmla="*/ 4681588 w 12192000"/>
              <a:gd name="connsiteY119" fmla="*/ 2467494 h 3482342"/>
              <a:gd name="connsiteX120" fmla="*/ 1783655 w 12192000"/>
              <a:gd name="connsiteY120" fmla="*/ 3163860 h 3482342"/>
              <a:gd name="connsiteX121" fmla="*/ 1325955 w 12192000"/>
              <a:gd name="connsiteY121" fmla="*/ 3176692 h 3482342"/>
              <a:gd name="connsiteX122" fmla="*/ 1190384 w 12192000"/>
              <a:gd name="connsiteY122" fmla="*/ 3203504 h 3482342"/>
              <a:gd name="connsiteX123" fmla="*/ 1094537 w 12192000"/>
              <a:gd name="connsiteY123" fmla="*/ 3229469 h 3482342"/>
              <a:gd name="connsiteX124" fmla="*/ 779276 w 12192000"/>
              <a:gd name="connsiteY124" fmla="*/ 3327290 h 3482342"/>
              <a:gd name="connsiteX125" fmla="*/ 600378 w 12192000"/>
              <a:gd name="connsiteY125" fmla="*/ 3335250 h 3482342"/>
              <a:gd name="connsiteX126" fmla="*/ 493457 w 12192000"/>
              <a:gd name="connsiteY126" fmla="*/ 3365044 h 3482342"/>
              <a:gd name="connsiteX127" fmla="*/ 349402 w 12192000"/>
              <a:gd name="connsiteY127" fmla="*/ 3380897 h 3482342"/>
              <a:gd name="connsiteX128" fmla="*/ 192183 w 12192000"/>
              <a:gd name="connsiteY128" fmla="*/ 3460075 h 3482342"/>
              <a:gd name="connsiteX129" fmla="*/ 46713 w 12192000"/>
              <a:gd name="connsiteY129" fmla="*/ 3462986 h 3482342"/>
              <a:gd name="connsiteX130" fmla="*/ 2765 w 12192000"/>
              <a:gd name="connsiteY130" fmla="*/ 3480770 h 3482342"/>
              <a:gd name="connsiteX131" fmla="*/ 0 w 12192000"/>
              <a:gd name="connsiteY131" fmla="*/ 3482342 h 3482342"/>
              <a:gd name="connsiteX132" fmla="*/ 0 w 12192000"/>
              <a:gd name="connsiteY13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506541 w 12192000"/>
              <a:gd name="connsiteY68" fmla="*/ 190595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6304 w 12192000"/>
              <a:gd name="connsiteY34" fmla="*/ 1342641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71654 w 12192000"/>
              <a:gd name="connsiteY25" fmla="*/ 1177422 h 3482342"/>
              <a:gd name="connsiteX26" fmla="*/ 11028687 w 12192000"/>
              <a:gd name="connsiteY26" fmla="*/ 1199018 h 3482342"/>
              <a:gd name="connsiteX27" fmla="*/ 10974565 w 12192000"/>
              <a:gd name="connsiteY27" fmla="*/ 1226849 h 3482342"/>
              <a:gd name="connsiteX28" fmla="*/ 10960443 w 12192000"/>
              <a:gd name="connsiteY28" fmla="*/ 1244502 h 3482342"/>
              <a:gd name="connsiteX29" fmla="*/ 10879242 w 12192000"/>
              <a:gd name="connsiteY29" fmla="*/ 1269215 h 3482342"/>
              <a:gd name="connsiteX30" fmla="*/ 10850998 w 12192000"/>
              <a:gd name="connsiteY30" fmla="*/ 1269215 h 3482342"/>
              <a:gd name="connsiteX31" fmla="*/ 10815658 w 12192000"/>
              <a:gd name="connsiteY31" fmla="*/ 1287849 h 3482342"/>
              <a:gd name="connsiteX32" fmla="*/ 10723900 w 12192000"/>
              <a:gd name="connsiteY32" fmla="*/ 1318642 h 3482342"/>
              <a:gd name="connsiteX33" fmla="*/ 10699186 w 12192000"/>
              <a:gd name="connsiteY33" fmla="*/ 1322173 h 3482342"/>
              <a:gd name="connsiteX34" fmla="*/ 10676375 w 12192000"/>
              <a:gd name="connsiteY34" fmla="*/ 1342640 h 3482342"/>
              <a:gd name="connsiteX35" fmla="*/ 10636304 w 12192000"/>
              <a:gd name="connsiteY35" fmla="*/ 1342641 h 3482342"/>
              <a:gd name="connsiteX36" fmla="*/ 10603863 w 12192000"/>
              <a:gd name="connsiteY36" fmla="*/ 1346886 h 3482342"/>
              <a:gd name="connsiteX37" fmla="*/ 10573203 w 12192000"/>
              <a:gd name="connsiteY37" fmla="*/ 1351996 h 3482342"/>
              <a:gd name="connsiteX38" fmla="*/ 10547375 w 12192000"/>
              <a:gd name="connsiteY38" fmla="*/ 1375130 h 3482342"/>
              <a:gd name="connsiteX39" fmla="*/ 10513263 w 12192000"/>
              <a:gd name="connsiteY39" fmla="*/ 1371939 h 3482342"/>
              <a:gd name="connsiteX40" fmla="*/ 10487356 w 12192000"/>
              <a:gd name="connsiteY40" fmla="*/ 1385722 h 3482342"/>
              <a:gd name="connsiteX41" fmla="*/ 10464012 w 12192000"/>
              <a:gd name="connsiteY41" fmla="*/ 1391778 h 3482342"/>
              <a:gd name="connsiteX42" fmla="*/ 10439694 w 12192000"/>
              <a:gd name="connsiteY42" fmla="*/ 1406905 h 3482342"/>
              <a:gd name="connsiteX43" fmla="*/ 10405409 w 12192000"/>
              <a:gd name="connsiteY43" fmla="*/ 1422789 h 3482342"/>
              <a:gd name="connsiteX44" fmla="*/ 10370530 w 12192000"/>
              <a:gd name="connsiteY44" fmla="*/ 1441596 h 3482342"/>
              <a:gd name="connsiteX45" fmla="*/ 10300239 w 12192000"/>
              <a:gd name="connsiteY45" fmla="*/ 1456332 h 3482342"/>
              <a:gd name="connsiteX46" fmla="*/ 10264922 w 12192000"/>
              <a:gd name="connsiteY46" fmla="*/ 1472107 h 3482342"/>
              <a:gd name="connsiteX47" fmla="*/ 10229629 w 12192000"/>
              <a:gd name="connsiteY47" fmla="*/ 1470454 h 3482342"/>
              <a:gd name="connsiteX48" fmla="*/ 10201385 w 12192000"/>
              <a:gd name="connsiteY48" fmla="*/ 1477515 h 3482342"/>
              <a:gd name="connsiteX49" fmla="*/ 10151958 w 12192000"/>
              <a:gd name="connsiteY49" fmla="*/ 1477515 h 3482342"/>
              <a:gd name="connsiteX50" fmla="*/ 10120184 w 12192000"/>
              <a:gd name="connsiteY50" fmla="*/ 1466924 h 3482342"/>
              <a:gd name="connsiteX51" fmla="*/ 10081348 w 12192000"/>
              <a:gd name="connsiteY51" fmla="*/ 1481046 h 3482342"/>
              <a:gd name="connsiteX52" fmla="*/ 10058690 w 12192000"/>
              <a:gd name="connsiteY52" fmla="*/ 1474888 h 3482342"/>
              <a:gd name="connsiteX53" fmla="*/ 10004424 w 12192000"/>
              <a:gd name="connsiteY53" fmla="*/ 1489801 h 3482342"/>
              <a:gd name="connsiteX54" fmla="*/ 9999951 w 12192000"/>
              <a:gd name="connsiteY54" fmla="*/ 1499127 h 3482342"/>
              <a:gd name="connsiteX55" fmla="*/ 9845462 w 12192000"/>
              <a:gd name="connsiteY55" fmla="*/ 1548192 h 3482342"/>
              <a:gd name="connsiteX56" fmla="*/ 9736156 w 12192000"/>
              <a:gd name="connsiteY56" fmla="*/ 1581928 h 3482342"/>
              <a:gd name="connsiteX57" fmla="*/ 9693355 w 12192000"/>
              <a:gd name="connsiteY57" fmla="*/ 1602632 h 3482342"/>
              <a:gd name="connsiteX58" fmla="*/ 9664242 w 12192000"/>
              <a:gd name="connsiteY58" fmla="*/ 1622075 h 3482342"/>
              <a:gd name="connsiteX59" fmla="*/ 9579195 w 12192000"/>
              <a:gd name="connsiteY59" fmla="*/ 1648017 h 3482342"/>
              <a:gd name="connsiteX60" fmla="*/ 9433652 w 12192000"/>
              <a:gd name="connsiteY60" fmla="*/ 1681174 h 3482342"/>
              <a:gd name="connsiteX61" fmla="*/ 9403775 w 12192000"/>
              <a:gd name="connsiteY61" fmla="*/ 1690403 h 3482342"/>
              <a:gd name="connsiteX62" fmla="*/ 9382503 w 12192000"/>
              <a:gd name="connsiteY62" fmla="*/ 1706957 h 3482342"/>
              <a:gd name="connsiteX63" fmla="*/ 9381410 w 12192000"/>
              <a:gd name="connsiteY63" fmla="*/ 1718312 h 3482342"/>
              <a:gd name="connsiteX64" fmla="*/ 9365685 w 12192000"/>
              <a:gd name="connsiteY64" fmla="*/ 1724772 h 3482342"/>
              <a:gd name="connsiteX65" fmla="*/ 9278020 w 12192000"/>
              <a:gd name="connsiteY65" fmla="*/ 1741161 h 3482342"/>
              <a:gd name="connsiteX66" fmla="*/ 9217145 w 12192000"/>
              <a:gd name="connsiteY66" fmla="*/ 1771195 h 3482342"/>
              <a:gd name="connsiteX67" fmla="*/ 8955875 w 12192000"/>
              <a:gd name="connsiteY67" fmla="*/ 1796806 h 3482342"/>
              <a:gd name="connsiteX68" fmla="*/ 8648415 w 12192000"/>
              <a:gd name="connsiteY68" fmla="*/ 1878623 h 3482342"/>
              <a:gd name="connsiteX69" fmla="*/ 8538519 w 12192000"/>
              <a:gd name="connsiteY69" fmla="*/ 1894114 h 3482342"/>
              <a:gd name="connsiteX70" fmla="*/ 8506541 w 12192000"/>
              <a:gd name="connsiteY70" fmla="*/ 1905955 h 3482342"/>
              <a:gd name="connsiteX71" fmla="*/ 8236214 w 12192000"/>
              <a:gd name="connsiteY71" fmla="*/ 1909725 h 3482342"/>
              <a:gd name="connsiteX72" fmla="*/ 8132104 w 12192000"/>
              <a:gd name="connsiteY72" fmla="*/ 1895727 h 3482342"/>
              <a:gd name="connsiteX73" fmla="*/ 7918078 w 12192000"/>
              <a:gd name="connsiteY73" fmla="*/ 1862668 h 3482342"/>
              <a:gd name="connsiteX74" fmla="*/ 7817899 w 12192000"/>
              <a:gd name="connsiteY74" fmla="*/ 1862176 h 3482342"/>
              <a:gd name="connsiteX75" fmla="*/ 7768994 w 12192000"/>
              <a:gd name="connsiteY75" fmla="*/ 1855721 h 3482342"/>
              <a:gd name="connsiteX76" fmla="*/ 7618027 w 12192000"/>
              <a:gd name="connsiteY76" fmla="*/ 1830959 h 3482342"/>
              <a:gd name="connsiteX77" fmla="*/ 7449425 w 12192000"/>
              <a:gd name="connsiteY77" fmla="*/ 1810910 h 3482342"/>
              <a:gd name="connsiteX78" fmla="*/ 7342915 w 12192000"/>
              <a:gd name="connsiteY78" fmla="*/ 1819827 h 3482342"/>
              <a:gd name="connsiteX79" fmla="*/ 7255191 w 12192000"/>
              <a:gd name="connsiteY79" fmla="*/ 1834354 h 3482342"/>
              <a:gd name="connsiteX80" fmla="*/ 7131205 w 12192000"/>
              <a:gd name="connsiteY80" fmla="*/ 1845557 h 3482342"/>
              <a:gd name="connsiteX81" fmla="*/ 6941837 w 12192000"/>
              <a:gd name="connsiteY81" fmla="*/ 1840640 h 3482342"/>
              <a:gd name="connsiteX82" fmla="*/ 6837145 w 12192000"/>
              <a:gd name="connsiteY82" fmla="*/ 1870724 h 3482342"/>
              <a:gd name="connsiteX83" fmla="*/ 6753991 w 12192000"/>
              <a:gd name="connsiteY83" fmla="*/ 1860969 h 3482342"/>
              <a:gd name="connsiteX84" fmla="*/ 6727754 w 12192000"/>
              <a:gd name="connsiteY84" fmla="*/ 1882372 h 3482342"/>
              <a:gd name="connsiteX85" fmla="*/ 6723371 w 12192000"/>
              <a:gd name="connsiteY85" fmla="*/ 1886494 h 3482342"/>
              <a:gd name="connsiteX86" fmla="*/ 6702779 w 12192000"/>
              <a:gd name="connsiteY86" fmla="*/ 1893601 h 3482342"/>
              <a:gd name="connsiteX87" fmla="*/ 6686657 w 12192000"/>
              <a:gd name="connsiteY87" fmla="*/ 1907344 h 3482342"/>
              <a:gd name="connsiteX88" fmla="*/ 6651330 w 12192000"/>
              <a:gd name="connsiteY88" fmla="*/ 1922921 h 3482342"/>
              <a:gd name="connsiteX89" fmla="*/ 6622958 w 12192000"/>
              <a:gd name="connsiteY89" fmla="*/ 1936255 h 3482342"/>
              <a:gd name="connsiteX90" fmla="*/ 6522602 w 12192000"/>
              <a:gd name="connsiteY90" fmla="*/ 1954133 h 3482342"/>
              <a:gd name="connsiteX91" fmla="*/ 6444344 w 12192000"/>
              <a:gd name="connsiteY91" fmla="*/ 1969663 h 3482342"/>
              <a:gd name="connsiteX92" fmla="*/ 6409626 w 12192000"/>
              <a:gd name="connsiteY92" fmla="*/ 1978846 h 3482342"/>
              <a:gd name="connsiteX93" fmla="*/ 6333446 w 12192000"/>
              <a:gd name="connsiteY93" fmla="*/ 1997163 h 3482342"/>
              <a:gd name="connsiteX94" fmla="*/ 6294933 w 12192000"/>
              <a:gd name="connsiteY94" fmla="*/ 2019412 h 3482342"/>
              <a:gd name="connsiteX95" fmla="*/ 6238719 w 12192000"/>
              <a:gd name="connsiteY95" fmla="*/ 2042547 h 3482342"/>
              <a:gd name="connsiteX96" fmla="*/ 6187205 w 12192000"/>
              <a:gd name="connsiteY96" fmla="*/ 2060048 h 3482342"/>
              <a:gd name="connsiteX97" fmla="*/ 6138780 w 12192000"/>
              <a:gd name="connsiteY97" fmla="*/ 2081918 h 3482342"/>
              <a:gd name="connsiteX98" fmla="*/ 6120125 w 12192000"/>
              <a:gd name="connsiteY98" fmla="*/ 2109475 h 3482342"/>
              <a:gd name="connsiteX99" fmla="*/ 6056576 w 12192000"/>
              <a:gd name="connsiteY99" fmla="*/ 2120066 h 3482342"/>
              <a:gd name="connsiteX100" fmla="*/ 5993794 w 12192000"/>
              <a:gd name="connsiteY100" fmla="*/ 2122569 h 3482342"/>
              <a:gd name="connsiteX101" fmla="*/ 5943601 w 12192000"/>
              <a:gd name="connsiteY101" fmla="*/ 2137719 h 3482342"/>
              <a:gd name="connsiteX102" fmla="*/ 5898141 w 12192000"/>
              <a:gd name="connsiteY102" fmla="*/ 2144806 h 3482342"/>
              <a:gd name="connsiteX103" fmla="*/ 5855337 w 12192000"/>
              <a:gd name="connsiteY103" fmla="*/ 2137719 h 3482342"/>
              <a:gd name="connsiteX104" fmla="*/ 5817682 w 12192000"/>
              <a:gd name="connsiteY104" fmla="*/ 2157358 h 3482342"/>
              <a:gd name="connsiteX105" fmla="*/ 5735300 w 12192000"/>
              <a:gd name="connsiteY105" fmla="*/ 2158902 h 3482342"/>
              <a:gd name="connsiteX106" fmla="*/ 5591469 w 12192000"/>
              <a:gd name="connsiteY106" fmla="*/ 2178389 h 3482342"/>
              <a:gd name="connsiteX107" fmla="*/ 5505818 w 12192000"/>
              <a:gd name="connsiteY107" fmla="*/ 2194207 h 3482342"/>
              <a:gd name="connsiteX108" fmla="*/ 5452860 w 12192000"/>
              <a:gd name="connsiteY108" fmla="*/ 2180085 h 3482342"/>
              <a:gd name="connsiteX109" fmla="*/ 5414282 w 12192000"/>
              <a:gd name="connsiteY109" fmla="*/ 2183070 h 3482342"/>
              <a:gd name="connsiteX110" fmla="*/ 5368369 w 12192000"/>
              <a:gd name="connsiteY110" fmla="*/ 2204272 h 3482342"/>
              <a:gd name="connsiteX111" fmla="*/ 5336354 w 12192000"/>
              <a:gd name="connsiteY111" fmla="*/ 2218920 h 3482342"/>
              <a:gd name="connsiteX112" fmla="*/ 5291263 w 12192000"/>
              <a:gd name="connsiteY112" fmla="*/ 2239182 h 3482342"/>
              <a:gd name="connsiteX113" fmla="*/ 5255152 w 12192000"/>
              <a:gd name="connsiteY113" fmla="*/ 2247164 h 3482342"/>
              <a:gd name="connsiteX114" fmla="*/ 5233796 w 12192000"/>
              <a:gd name="connsiteY114" fmla="*/ 2268260 h 3482342"/>
              <a:gd name="connsiteX115" fmla="*/ 5212786 w 12192000"/>
              <a:gd name="connsiteY115" fmla="*/ 2296592 h 3482342"/>
              <a:gd name="connsiteX116" fmla="*/ 5173523 w 12192000"/>
              <a:gd name="connsiteY116" fmla="*/ 2309057 h 3482342"/>
              <a:gd name="connsiteX117" fmla="*/ 5123830 w 12192000"/>
              <a:gd name="connsiteY117" fmla="*/ 2307070 h 3482342"/>
              <a:gd name="connsiteX118" fmla="*/ 5065426 w 12192000"/>
              <a:gd name="connsiteY118" fmla="*/ 2324076 h 3482342"/>
              <a:gd name="connsiteX119" fmla="*/ 4975908 w 12192000"/>
              <a:gd name="connsiteY119" fmla="*/ 2364128 h 3482342"/>
              <a:gd name="connsiteX120" fmla="*/ 4913723 w 12192000"/>
              <a:gd name="connsiteY120" fmla="*/ 2385265 h 3482342"/>
              <a:gd name="connsiteX121" fmla="*/ 4746485 w 12192000"/>
              <a:gd name="connsiteY121" fmla="*/ 2451769 h 3482342"/>
              <a:gd name="connsiteX122" fmla="*/ 4681588 w 12192000"/>
              <a:gd name="connsiteY122" fmla="*/ 2467494 h 3482342"/>
              <a:gd name="connsiteX123" fmla="*/ 1783655 w 12192000"/>
              <a:gd name="connsiteY123" fmla="*/ 3163860 h 3482342"/>
              <a:gd name="connsiteX124" fmla="*/ 1325955 w 12192000"/>
              <a:gd name="connsiteY124" fmla="*/ 3176692 h 3482342"/>
              <a:gd name="connsiteX125" fmla="*/ 1190384 w 12192000"/>
              <a:gd name="connsiteY125" fmla="*/ 3203504 h 3482342"/>
              <a:gd name="connsiteX126" fmla="*/ 1094537 w 12192000"/>
              <a:gd name="connsiteY126" fmla="*/ 3229469 h 3482342"/>
              <a:gd name="connsiteX127" fmla="*/ 779276 w 12192000"/>
              <a:gd name="connsiteY127" fmla="*/ 3327290 h 3482342"/>
              <a:gd name="connsiteX128" fmla="*/ 600378 w 12192000"/>
              <a:gd name="connsiteY128" fmla="*/ 3335250 h 3482342"/>
              <a:gd name="connsiteX129" fmla="*/ 493457 w 12192000"/>
              <a:gd name="connsiteY129" fmla="*/ 3365044 h 3482342"/>
              <a:gd name="connsiteX130" fmla="*/ 349402 w 12192000"/>
              <a:gd name="connsiteY130" fmla="*/ 3380897 h 3482342"/>
              <a:gd name="connsiteX131" fmla="*/ 192183 w 12192000"/>
              <a:gd name="connsiteY131" fmla="*/ 3460075 h 3482342"/>
              <a:gd name="connsiteX132" fmla="*/ 46713 w 12192000"/>
              <a:gd name="connsiteY132" fmla="*/ 3462986 h 3482342"/>
              <a:gd name="connsiteX133" fmla="*/ 2765 w 12192000"/>
              <a:gd name="connsiteY133" fmla="*/ 3480770 h 3482342"/>
              <a:gd name="connsiteX134" fmla="*/ 0 w 12192000"/>
              <a:gd name="connsiteY134" fmla="*/ 3482342 h 3482342"/>
              <a:gd name="connsiteX135" fmla="*/ 0 w 12192000"/>
              <a:gd name="connsiteY13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601229 w 12192000"/>
              <a:gd name="connsiteY15" fmla="*/ 785537 h 3482342"/>
              <a:gd name="connsiteX16" fmla="*/ 11501920 w 12192000"/>
              <a:gd name="connsiteY16" fmla="*/ 813109 h 3482342"/>
              <a:gd name="connsiteX17" fmla="*/ 11405286 w 12192000"/>
              <a:gd name="connsiteY17" fmla="*/ 849086 h 3482342"/>
              <a:gd name="connsiteX18" fmla="*/ 11338523 w 12192000"/>
              <a:gd name="connsiteY18" fmla="*/ 852810 h 3482342"/>
              <a:gd name="connsiteX19" fmla="*/ 11313493 w 12192000"/>
              <a:gd name="connsiteY19" fmla="*/ 880860 h 3482342"/>
              <a:gd name="connsiteX20" fmla="*/ 11228040 w 12192000"/>
              <a:gd name="connsiteY20" fmla="*/ 958953 h 3482342"/>
              <a:gd name="connsiteX21" fmla="*/ 11196987 w 12192000"/>
              <a:gd name="connsiteY21" fmla="*/ 1000897 h 3482342"/>
              <a:gd name="connsiteX22" fmla="*/ 11193568 w 12192000"/>
              <a:gd name="connsiteY22" fmla="*/ 1039464 h 3482342"/>
              <a:gd name="connsiteX23" fmla="*/ 11175804 w 12192000"/>
              <a:gd name="connsiteY23" fmla="*/ 1067977 h 3482342"/>
              <a:gd name="connsiteX24" fmla="*/ 11133438 w 12192000"/>
              <a:gd name="connsiteY24" fmla="*/ 1106812 h 3482342"/>
              <a:gd name="connsiteX25" fmla="*/ 11120819 w 12192000"/>
              <a:gd name="connsiteY25" fmla="*/ 1126133 h 3482342"/>
              <a:gd name="connsiteX26" fmla="*/ 11071654 w 12192000"/>
              <a:gd name="connsiteY26" fmla="*/ 1177422 h 3482342"/>
              <a:gd name="connsiteX27" fmla="*/ 11028687 w 12192000"/>
              <a:gd name="connsiteY27" fmla="*/ 1199018 h 3482342"/>
              <a:gd name="connsiteX28" fmla="*/ 10974565 w 12192000"/>
              <a:gd name="connsiteY28" fmla="*/ 1226849 h 3482342"/>
              <a:gd name="connsiteX29" fmla="*/ 10960443 w 12192000"/>
              <a:gd name="connsiteY29" fmla="*/ 1244502 h 3482342"/>
              <a:gd name="connsiteX30" fmla="*/ 10879242 w 12192000"/>
              <a:gd name="connsiteY30" fmla="*/ 1269215 h 3482342"/>
              <a:gd name="connsiteX31" fmla="*/ 10850998 w 12192000"/>
              <a:gd name="connsiteY31" fmla="*/ 1269215 h 3482342"/>
              <a:gd name="connsiteX32" fmla="*/ 10815658 w 12192000"/>
              <a:gd name="connsiteY32" fmla="*/ 1287849 h 3482342"/>
              <a:gd name="connsiteX33" fmla="*/ 10723900 w 12192000"/>
              <a:gd name="connsiteY33" fmla="*/ 1318642 h 3482342"/>
              <a:gd name="connsiteX34" fmla="*/ 10699186 w 12192000"/>
              <a:gd name="connsiteY34" fmla="*/ 1322173 h 3482342"/>
              <a:gd name="connsiteX35" fmla="*/ 10676375 w 12192000"/>
              <a:gd name="connsiteY35" fmla="*/ 1342640 h 3482342"/>
              <a:gd name="connsiteX36" fmla="*/ 10636304 w 12192000"/>
              <a:gd name="connsiteY36" fmla="*/ 1342641 h 3482342"/>
              <a:gd name="connsiteX37" fmla="*/ 10603863 w 12192000"/>
              <a:gd name="connsiteY37" fmla="*/ 1346886 h 3482342"/>
              <a:gd name="connsiteX38" fmla="*/ 10573203 w 12192000"/>
              <a:gd name="connsiteY38" fmla="*/ 1351996 h 3482342"/>
              <a:gd name="connsiteX39" fmla="*/ 10547375 w 12192000"/>
              <a:gd name="connsiteY39" fmla="*/ 1375130 h 3482342"/>
              <a:gd name="connsiteX40" fmla="*/ 10513263 w 12192000"/>
              <a:gd name="connsiteY40" fmla="*/ 1371939 h 3482342"/>
              <a:gd name="connsiteX41" fmla="*/ 10487356 w 12192000"/>
              <a:gd name="connsiteY41" fmla="*/ 1385722 h 3482342"/>
              <a:gd name="connsiteX42" fmla="*/ 10464012 w 12192000"/>
              <a:gd name="connsiteY42" fmla="*/ 1391778 h 3482342"/>
              <a:gd name="connsiteX43" fmla="*/ 10439694 w 12192000"/>
              <a:gd name="connsiteY43" fmla="*/ 1406905 h 3482342"/>
              <a:gd name="connsiteX44" fmla="*/ 10405409 w 12192000"/>
              <a:gd name="connsiteY44" fmla="*/ 1422789 h 3482342"/>
              <a:gd name="connsiteX45" fmla="*/ 10370530 w 12192000"/>
              <a:gd name="connsiteY45" fmla="*/ 1441596 h 3482342"/>
              <a:gd name="connsiteX46" fmla="*/ 10300239 w 12192000"/>
              <a:gd name="connsiteY46" fmla="*/ 1456332 h 3482342"/>
              <a:gd name="connsiteX47" fmla="*/ 10264922 w 12192000"/>
              <a:gd name="connsiteY47" fmla="*/ 1472107 h 3482342"/>
              <a:gd name="connsiteX48" fmla="*/ 10229629 w 12192000"/>
              <a:gd name="connsiteY48" fmla="*/ 1470454 h 3482342"/>
              <a:gd name="connsiteX49" fmla="*/ 10201385 w 12192000"/>
              <a:gd name="connsiteY49" fmla="*/ 1477515 h 3482342"/>
              <a:gd name="connsiteX50" fmla="*/ 10151958 w 12192000"/>
              <a:gd name="connsiteY50" fmla="*/ 1477515 h 3482342"/>
              <a:gd name="connsiteX51" fmla="*/ 10120184 w 12192000"/>
              <a:gd name="connsiteY51" fmla="*/ 1466924 h 3482342"/>
              <a:gd name="connsiteX52" fmla="*/ 10081348 w 12192000"/>
              <a:gd name="connsiteY52" fmla="*/ 1481046 h 3482342"/>
              <a:gd name="connsiteX53" fmla="*/ 10058690 w 12192000"/>
              <a:gd name="connsiteY53" fmla="*/ 1474888 h 3482342"/>
              <a:gd name="connsiteX54" fmla="*/ 10004424 w 12192000"/>
              <a:gd name="connsiteY54" fmla="*/ 1489801 h 3482342"/>
              <a:gd name="connsiteX55" fmla="*/ 9999951 w 12192000"/>
              <a:gd name="connsiteY55" fmla="*/ 1499127 h 3482342"/>
              <a:gd name="connsiteX56" fmla="*/ 9845462 w 12192000"/>
              <a:gd name="connsiteY56" fmla="*/ 1548192 h 3482342"/>
              <a:gd name="connsiteX57" fmla="*/ 9736156 w 12192000"/>
              <a:gd name="connsiteY57" fmla="*/ 1581928 h 3482342"/>
              <a:gd name="connsiteX58" fmla="*/ 9693355 w 12192000"/>
              <a:gd name="connsiteY58" fmla="*/ 1602632 h 3482342"/>
              <a:gd name="connsiteX59" fmla="*/ 9664242 w 12192000"/>
              <a:gd name="connsiteY59" fmla="*/ 1622075 h 3482342"/>
              <a:gd name="connsiteX60" fmla="*/ 9579195 w 12192000"/>
              <a:gd name="connsiteY60" fmla="*/ 1648017 h 3482342"/>
              <a:gd name="connsiteX61" fmla="*/ 9433652 w 12192000"/>
              <a:gd name="connsiteY61" fmla="*/ 1681174 h 3482342"/>
              <a:gd name="connsiteX62" fmla="*/ 9403775 w 12192000"/>
              <a:gd name="connsiteY62" fmla="*/ 1690403 h 3482342"/>
              <a:gd name="connsiteX63" fmla="*/ 9382503 w 12192000"/>
              <a:gd name="connsiteY63" fmla="*/ 1706957 h 3482342"/>
              <a:gd name="connsiteX64" fmla="*/ 9381410 w 12192000"/>
              <a:gd name="connsiteY64" fmla="*/ 1718312 h 3482342"/>
              <a:gd name="connsiteX65" fmla="*/ 9365685 w 12192000"/>
              <a:gd name="connsiteY65" fmla="*/ 1724772 h 3482342"/>
              <a:gd name="connsiteX66" fmla="*/ 9278020 w 12192000"/>
              <a:gd name="connsiteY66" fmla="*/ 1741161 h 3482342"/>
              <a:gd name="connsiteX67" fmla="*/ 9217145 w 12192000"/>
              <a:gd name="connsiteY67" fmla="*/ 1771195 h 3482342"/>
              <a:gd name="connsiteX68" fmla="*/ 8955875 w 12192000"/>
              <a:gd name="connsiteY68" fmla="*/ 1796806 h 3482342"/>
              <a:gd name="connsiteX69" fmla="*/ 8648415 w 12192000"/>
              <a:gd name="connsiteY69" fmla="*/ 1878623 h 3482342"/>
              <a:gd name="connsiteX70" fmla="*/ 8538519 w 12192000"/>
              <a:gd name="connsiteY70" fmla="*/ 1894114 h 3482342"/>
              <a:gd name="connsiteX71" fmla="*/ 8506541 w 12192000"/>
              <a:gd name="connsiteY71" fmla="*/ 1905955 h 3482342"/>
              <a:gd name="connsiteX72" fmla="*/ 8236214 w 12192000"/>
              <a:gd name="connsiteY72" fmla="*/ 1909725 h 3482342"/>
              <a:gd name="connsiteX73" fmla="*/ 8132104 w 12192000"/>
              <a:gd name="connsiteY73" fmla="*/ 1895727 h 3482342"/>
              <a:gd name="connsiteX74" fmla="*/ 7918078 w 12192000"/>
              <a:gd name="connsiteY74" fmla="*/ 1862668 h 3482342"/>
              <a:gd name="connsiteX75" fmla="*/ 7817899 w 12192000"/>
              <a:gd name="connsiteY75" fmla="*/ 1862176 h 3482342"/>
              <a:gd name="connsiteX76" fmla="*/ 7768994 w 12192000"/>
              <a:gd name="connsiteY76" fmla="*/ 1855721 h 3482342"/>
              <a:gd name="connsiteX77" fmla="*/ 7618027 w 12192000"/>
              <a:gd name="connsiteY77" fmla="*/ 1830959 h 3482342"/>
              <a:gd name="connsiteX78" fmla="*/ 7449425 w 12192000"/>
              <a:gd name="connsiteY78" fmla="*/ 1810910 h 3482342"/>
              <a:gd name="connsiteX79" fmla="*/ 7342915 w 12192000"/>
              <a:gd name="connsiteY79" fmla="*/ 1819827 h 3482342"/>
              <a:gd name="connsiteX80" fmla="*/ 7255191 w 12192000"/>
              <a:gd name="connsiteY80" fmla="*/ 1834354 h 3482342"/>
              <a:gd name="connsiteX81" fmla="*/ 7131205 w 12192000"/>
              <a:gd name="connsiteY81" fmla="*/ 1845557 h 3482342"/>
              <a:gd name="connsiteX82" fmla="*/ 6941837 w 12192000"/>
              <a:gd name="connsiteY82" fmla="*/ 1840640 h 3482342"/>
              <a:gd name="connsiteX83" fmla="*/ 6837145 w 12192000"/>
              <a:gd name="connsiteY83" fmla="*/ 1870724 h 3482342"/>
              <a:gd name="connsiteX84" fmla="*/ 6753991 w 12192000"/>
              <a:gd name="connsiteY84" fmla="*/ 1860969 h 3482342"/>
              <a:gd name="connsiteX85" fmla="*/ 6727754 w 12192000"/>
              <a:gd name="connsiteY85" fmla="*/ 1882372 h 3482342"/>
              <a:gd name="connsiteX86" fmla="*/ 6723371 w 12192000"/>
              <a:gd name="connsiteY86" fmla="*/ 1886494 h 3482342"/>
              <a:gd name="connsiteX87" fmla="*/ 6702779 w 12192000"/>
              <a:gd name="connsiteY87" fmla="*/ 1893601 h 3482342"/>
              <a:gd name="connsiteX88" fmla="*/ 6686657 w 12192000"/>
              <a:gd name="connsiteY88" fmla="*/ 1907344 h 3482342"/>
              <a:gd name="connsiteX89" fmla="*/ 6651330 w 12192000"/>
              <a:gd name="connsiteY89" fmla="*/ 1922921 h 3482342"/>
              <a:gd name="connsiteX90" fmla="*/ 6622958 w 12192000"/>
              <a:gd name="connsiteY90" fmla="*/ 1936255 h 3482342"/>
              <a:gd name="connsiteX91" fmla="*/ 6522602 w 12192000"/>
              <a:gd name="connsiteY91" fmla="*/ 1954133 h 3482342"/>
              <a:gd name="connsiteX92" fmla="*/ 6444344 w 12192000"/>
              <a:gd name="connsiteY92" fmla="*/ 1969663 h 3482342"/>
              <a:gd name="connsiteX93" fmla="*/ 6409626 w 12192000"/>
              <a:gd name="connsiteY93" fmla="*/ 1978846 h 3482342"/>
              <a:gd name="connsiteX94" fmla="*/ 6333446 w 12192000"/>
              <a:gd name="connsiteY94" fmla="*/ 1997163 h 3482342"/>
              <a:gd name="connsiteX95" fmla="*/ 6294933 w 12192000"/>
              <a:gd name="connsiteY95" fmla="*/ 2019412 h 3482342"/>
              <a:gd name="connsiteX96" fmla="*/ 6238719 w 12192000"/>
              <a:gd name="connsiteY96" fmla="*/ 2042547 h 3482342"/>
              <a:gd name="connsiteX97" fmla="*/ 6187205 w 12192000"/>
              <a:gd name="connsiteY97" fmla="*/ 2060048 h 3482342"/>
              <a:gd name="connsiteX98" fmla="*/ 6138780 w 12192000"/>
              <a:gd name="connsiteY98" fmla="*/ 2081918 h 3482342"/>
              <a:gd name="connsiteX99" fmla="*/ 6120125 w 12192000"/>
              <a:gd name="connsiteY99" fmla="*/ 2109475 h 3482342"/>
              <a:gd name="connsiteX100" fmla="*/ 6056576 w 12192000"/>
              <a:gd name="connsiteY100" fmla="*/ 2120066 h 3482342"/>
              <a:gd name="connsiteX101" fmla="*/ 5993794 w 12192000"/>
              <a:gd name="connsiteY101" fmla="*/ 2122569 h 3482342"/>
              <a:gd name="connsiteX102" fmla="*/ 5943601 w 12192000"/>
              <a:gd name="connsiteY102" fmla="*/ 2137719 h 3482342"/>
              <a:gd name="connsiteX103" fmla="*/ 5898141 w 12192000"/>
              <a:gd name="connsiteY103" fmla="*/ 2144806 h 3482342"/>
              <a:gd name="connsiteX104" fmla="*/ 5855337 w 12192000"/>
              <a:gd name="connsiteY104" fmla="*/ 2137719 h 3482342"/>
              <a:gd name="connsiteX105" fmla="*/ 5817682 w 12192000"/>
              <a:gd name="connsiteY105" fmla="*/ 2157358 h 3482342"/>
              <a:gd name="connsiteX106" fmla="*/ 5735300 w 12192000"/>
              <a:gd name="connsiteY106" fmla="*/ 2158902 h 3482342"/>
              <a:gd name="connsiteX107" fmla="*/ 5591469 w 12192000"/>
              <a:gd name="connsiteY107" fmla="*/ 2178389 h 3482342"/>
              <a:gd name="connsiteX108" fmla="*/ 5505818 w 12192000"/>
              <a:gd name="connsiteY108" fmla="*/ 2194207 h 3482342"/>
              <a:gd name="connsiteX109" fmla="*/ 5452860 w 12192000"/>
              <a:gd name="connsiteY109" fmla="*/ 2180085 h 3482342"/>
              <a:gd name="connsiteX110" fmla="*/ 5414282 w 12192000"/>
              <a:gd name="connsiteY110" fmla="*/ 2183070 h 3482342"/>
              <a:gd name="connsiteX111" fmla="*/ 5368369 w 12192000"/>
              <a:gd name="connsiteY111" fmla="*/ 2204272 h 3482342"/>
              <a:gd name="connsiteX112" fmla="*/ 5336354 w 12192000"/>
              <a:gd name="connsiteY112" fmla="*/ 2218920 h 3482342"/>
              <a:gd name="connsiteX113" fmla="*/ 5291263 w 12192000"/>
              <a:gd name="connsiteY113" fmla="*/ 2239182 h 3482342"/>
              <a:gd name="connsiteX114" fmla="*/ 5255152 w 12192000"/>
              <a:gd name="connsiteY114" fmla="*/ 2247164 h 3482342"/>
              <a:gd name="connsiteX115" fmla="*/ 5233796 w 12192000"/>
              <a:gd name="connsiteY115" fmla="*/ 2268260 h 3482342"/>
              <a:gd name="connsiteX116" fmla="*/ 5212786 w 12192000"/>
              <a:gd name="connsiteY116" fmla="*/ 2296592 h 3482342"/>
              <a:gd name="connsiteX117" fmla="*/ 5173523 w 12192000"/>
              <a:gd name="connsiteY117" fmla="*/ 2309057 h 3482342"/>
              <a:gd name="connsiteX118" fmla="*/ 5123830 w 12192000"/>
              <a:gd name="connsiteY118" fmla="*/ 2307070 h 3482342"/>
              <a:gd name="connsiteX119" fmla="*/ 5065426 w 12192000"/>
              <a:gd name="connsiteY119" fmla="*/ 2324076 h 3482342"/>
              <a:gd name="connsiteX120" fmla="*/ 4975908 w 12192000"/>
              <a:gd name="connsiteY120" fmla="*/ 2364128 h 3482342"/>
              <a:gd name="connsiteX121" fmla="*/ 4913723 w 12192000"/>
              <a:gd name="connsiteY121" fmla="*/ 2385265 h 3482342"/>
              <a:gd name="connsiteX122" fmla="*/ 4746485 w 12192000"/>
              <a:gd name="connsiteY122" fmla="*/ 2451769 h 3482342"/>
              <a:gd name="connsiteX123" fmla="*/ 4681588 w 12192000"/>
              <a:gd name="connsiteY123" fmla="*/ 2467494 h 3482342"/>
              <a:gd name="connsiteX124" fmla="*/ 1783655 w 12192000"/>
              <a:gd name="connsiteY124" fmla="*/ 3163860 h 3482342"/>
              <a:gd name="connsiteX125" fmla="*/ 1325955 w 12192000"/>
              <a:gd name="connsiteY125" fmla="*/ 3176692 h 3482342"/>
              <a:gd name="connsiteX126" fmla="*/ 1190384 w 12192000"/>
              <a:gd name="connsiteY126" fmla="*/ 3203504 h 3482342"/>
              <a:gd name="connsiteX127" fmla="*/ 1094537 w 12192000"/>
              <a:gd name="connsiteY127" fmla="*/ 3229469 h 3482342"/>
              <a:gd name="connsiteX128" fmla="*/ 779276 w 12192000"/>
              <a:gd name="connsiteY128" fmla="*/ 3327290 h 3482342"/>
              <a:gd name="connsiteX129" fmla="*/ 600378 w 12192000"/>
              <a:gd name="connsiteY129" fmla="*/ 3335250 h 3482342"/>
              <a:gd name="connsiteX130" fmla="*/ 493457 w 12192000"/>
              <a:gd name="connsiteY130" fmla="*/ 3365044 h 3482342"/>
              <a:gd name="connsiteX131" fmla="*/ 349402 w 12192000"/>
              <a:gd name="connsiteY131" fmla="*/ 3380897 h 3482342"/>
              <a:gd name="connsiteX132" fmla="*/ 192183 w 12192000"/>
              <a:gd name="connsiteY132" fmla="*/ 3460075 h 3482342"/>
              <a:gd name="connsiteX133" fmla="*/ 46713 w 12192000"/>
              <a:gd name="connsiteY133" fmla="*/ 3462986 h 3482342"/>
              <a:gd name="connsiteX134" fmla="*/ 2765 w 12192000"/>
              <a:gd name="connsiteY134" fmla="*/ 3480770 h 3482342"/>
              <a:gd name="connsiteX135" fmla="*/ 0 w 12192000"/>
              <a:gd name="connsiteY135" fmla="*/ 3482342 h 3482342"/>
              <a:gd name="connsiteX136" fmla="*/ 0 w 12192000"/>
              <a:gd name="connsiteY13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7717 w 12192000"/>
              <a:gd name="connsiteY14" fmla="*/ 746701 h 3482342"/>
              <a:gd name="connsiteX15" fmla="*/ 11656818 w 12192000"/>
              <a:gd name="connsiteY15" fmla="*/ 769062 h 3482342"/>
              <a:gd name="connsiteX16" fmla="*/ 11601229 w 12192000"/>
              <a:gd name="connsiteY16" fmla="*/ 785537 h 3482342"/>
              <a:gd name="connsiteX17" fmla="*/ 11501920 w 12192000"/>
              <a:gd name="connsiteY17" fmla="*/ 813109 h 3482342"/>
              <a:gd name="connsiteX18" fmla="*/ 11405286 w 12192000"/>
              <a:gd name="connsiteY18" fmla="*/ 849086 h 3482342"/>
              <a:gd name="connsiteX19" fmla="*/ 11338523 w 12192000"/>
              <a:gd name="connsiteY19" fmla="*/ 852810 h 3482342"/>
              <a:gd name="connsiteX20" fmla="*/ 11313493 w 12192000"/>
              <a:gd name="connsiteY20" fmla="*/ 880860 h 3482342"/>
              <a:gd name="connsiteX21" fmla="*/ 11228040 w 12192000"/>
              <a:gd name="connsiteY21" fmla="*/ 958953 h 3482342"/>
              <a:gd name="connsiteX22" fmla="*/ 11196987 w 12192000"/>
              <a:gd name="connsiteY22" fmla="*/ 1000897 h 3482342"/>
              <a:gd name="connsiteX23" fmla="*/ 11193568 w 12192000"/>
              <a:gd name="connsiteY23" fmla="*/ 1039464 h 3482342"/>
              <a:gd name="connsiteX24" fmla="*/ 11175804 w 12192000"/>
              <a:gd name="connsiteY24" fmla="*/ 1067977 h 3482342"/>
              <a:gd name="connsiteX25" fmla="*/ 11133438 w 12192000"/>
              <a:gd name="connsiteY25" fmla="*/ 1106812 h 3482342"/>
              <a:gd name="connsiteX26" fmla="*/ 11120819 w 12192000"/>
              <a:gd name="connsiteY26" fmla="*/ 1126133 h 3482342"/>
              <a:gd name="connsiteX27" fmla="*/ 11071654 w 12192000"/>
              <a:gd name="connsiteY27" fmla="*/ 1177422 h 3482342"/>
              <a:gd name="connsiteX28" fmla="*/ 11028687 w 12192000"/>
              <a:gd name="connsiteY28" fmla="*/ 1199018 h 3482342"/>
              <a:gd name="connsiteX29" fmla="*/ 10974565 w 12192000"/>
              <a:gd name="connsiteY29" fmla="*/ 1226849 h 3482342"/>
              <a:gd name="connsiteX30" fmla="*/ 10960443 w 12192000"/>
              <a:gd name="connsiteY30" fmla="*/ 1244502 h 3482342"/>
              <a:gd name="connsiteX31" fmla="*/ 10879242 w 12192000"/>
              <a:gd name="connsiteY31" fmla="*/ 1269215 h 3482342"/>
              <a:gd name="connsiteX32" fmla="*/ 10850998 w 12192000"/>
              <a:gd name="connsiteY32" fmla="*/ 1269215 h 3482342"/>
              <a:gd name="connsiteX33" fmla="*/ 10815658 w 12192000"/>
              <a:gd name="connsiteY33" fmla="*/ 1287849 h 3482342"/>
              <a:gd name="connsiteX34" fmla="*/ 10723900 w 12192000"/>
              <a:gd name="connsiteY34" fmla="*/ 1318642 h 3482342"/>
              <a:gd name="connsiteX35" fmla="*/ 10699186 w 12192000"/>
              <a:gd name="connsiteY35" fmla="*/ 1322173 h 3482342"/>
              <a:gd name="connsiteX36" fmla="*/ 10676375 w 12192000"/>
              <a:gd name="connsiteY36" fmla="*/ 1342640 h 3482342"/>
              <a:gd name="connsiteX37" fmla="*/ 10636304 w 12192000"/>
              <a:gd name="connsiteY37" fmla="*/ 1342641 h 3482342"/>
              <a:gd name="connsiteX38" fmla="*/ 10603863 w 12192000"/>
              <a:gd name="connsiteY38" fmla="*/ 1346886 h 3482342"/>
              <a:gd name="connsiteX39" fmla="*/ 10573203 w 12192000"/>
              <a:gd name="connsiteY39" fmla="*/ 1351996 h 3482342"/>
              <a:gd name="connsiteX40" fmla="*/ 10547375 w 12192000"/>
              <a:gd name="connsiteY40" fmla="*/ 1375130 h 3482342"/>
              <a:gd name="connsiteX41" fmla="*/ 10513263 w 12192000"/>
              <a:gd name="connsiteY41" fmla="*/ 1371939 h 3482342"/>
              <a:gd name="connsiteX42" fmla="*/ 10487356 w 12192000"/>
              <a:gd name="connsiteY42" fmla="*/ 1385722 h 3482342"/>
              <a:gd name="connsiteX43" fmla="*/ 10464012 w 12192000"/>
              <a:gd name="connsiteY43" fmla="*/ 1391778 h 3482342"/>
              <a:gd name="connsiteX44" fmla="*/ 10439694 w 12192000"/>
              <a:gd name="connsiteY44" fmla="*/ 1406905 h 3482342"/>
              <a:gd name="connsiteX45" fmla="*/ 10405409 w 12192000"/>
              <a:gd name="connsiteY45" fmla="*/ 1422789 h 3482342"/>
              <a:gd name="connsiteX46" fmla="*/ 10370530 w 12192000"/>
              <a:gd name="connsiteY46" fmla="*/ 1441596 h 3482342"/>
              <a:gd name="connsiteX47" fmla="*/ 10300239 w 12192000"/>
              <a:gd name="connsiteY47" fmla="*/ 1456332 h 3482342"/>
              <a:gd name="connsiteX48" fmla="*/ 10264922 w 12192000"/>
              <a:gd name="connsiteY48" fmla="*/ 1472107 h 3482342"/>
              <a:gd name="connsiteX49" fmla="*/ 10229629 w 12192000"/>
              <a:gd name="connsiteY49" fmla="*/ 1470454 h 3482342"/>
              <a:gd name="connsiteX50" fmla="*/ 10201385 w 12192000"/>
              <a:gd name="connsiteY50" fmla="*/ 1477515 h 3482342"/>
              <a:gd name="connsiteX51" fmla="*/ 10151958 w 12192000"/>
              <a:gd name="connsiteY51" fmla="*/ 1477515 h 3482342"/>
              <a:gd name="connsiteX52" fmla="*/ 10120184 w 12192000"/>
              <a:gd name="connsiteY52" fmla="*/ 1466924 h 3482342"/>
              <a:gd name="connsiteX53" fmla="*/ 10081348 w 12192000"/>
              <a:gd name="connsiteY53" fmla="*/ 1481046 h 3482342"/>
              <a:gd name="connsiteX54" fmla="*/ 10058690 w 12192000"/>
              <a:gd name="connsiteY54" fmla="*/ 1474888 h 3482342"/>
              <a:gd name="connsiteX55" fmla="*/ 10004424 w 12192000"/>
              <a:gd name="connsiteY55" fmla="*/ 1489801 h 3482342"/>
              <a:gd name="connsiteX56" fmla="*/ 9999951 w 12192000"/>
              <a:gd name="connsiteY56" fmla="*/ 1499127 h 3482342"/>
              <a:gd name="connsiteX57" fmla="*/ 9845462 w 12192000"/>
              <a:gd name="connsiteY57" fmla="*/ 1548192 h 3482342"/>
              <a:gd name="connsiteX58" fmla="*/ 9736156 w 12192000"/>
              <a:gd name="connsiteY58" fmla="*/ 1581928 h 3482342"/>
              <a:gd name="connsiteX59" fmla="*/ 9693355 w 12192000"/>
              <a:gd name="connsiteY59" fmla="*/ 1602632 h 3482342"/>
              <a:gd name="connsiteX60" fmla="*/ 9664242 w 12192000"/>
              <a:gd name="connsiteY60" fmla="*/ 1622075 h 3482342"/>
              <a:gd name="connsiteX61" fmla="*/ 9579195 w 12192000"/>
              <a:gd name="connsiteY61" fmla="*/ 1648017 h 3482342"/>
              <a:gd name="connsiteX62" fmla="*/ 9433652 w 12192000"/>
              <a:gd name="connsiteY62" fmla="*/ 1681174 h 3482342"/>
              <a:gd name="connsiteX63" fmla="*/ 9403775 w 12192000"/>
              <a:gd name="connsiteY63" fmla="*/ 1690403 h 3482342"/>
              <a:gd name="connsiteX64" fmla="*/ 9382503 w 12192000"/>
              <a:gd name="connsiteY64" fmla="*/ 1706957 h 3482342"/>
              <a:gd name="connsiteX65" fmla="*/ 9381410 w 12192000"/>
              <a:gd name="connsiteY65" fmla="*/ 1718312 h 3482342"/>
              <a:gd name="connsiteX66" fmla="*/ 9365685 w 12192000"/>
              <a:gd name="connsiteY66" fmla="*/ 1724772 h 3482342"/>
              <a:gd name="connsiteX67" fmla="*/ 9278020 w 12192000"/>
              <a:gd name="connsiteY67" fmla="*/ 1741161 h 3482342"/>
              <a:gd name="connsiteX68" fmla="*/ 9217145 w 12192000"/>
              <a:gd name="connsiteY68" fmla="*/ 1771195 h 3482342"/>
              <a:gd name="connsiteX69" fmla="*/ 8955875 w 12192000"/>
              <a:gd name="connsiteY69" fmla="*/ 1796806 h 3482342"/>
              <a:gd name="connsiteX70" fmla="*/ 8648415 w 12192000"/>
              <a:gd name="connsiteY70" fmla="*/ 1878623 h 3482342"/>
              <a:gd name="connsiteX71" fmla="*/ 8538519 w 12192000"/>
              <a:gd name="connsiteY71" fmla="*/ 1894114 h 3482342"/>
              <a:gd name="connsiteX72" fmla="*/ 8506541 w 12192000"/>
              <a:gd name="connsiteY72" fmla="*/ 1905955 h 3482342"/>
              <a:gd name="connsiteX73" fmla="*/ 8236214 w 12192000"/>
              <a:gd name="connsiteY73" fmla="*/ 1909725 h 3482342"/>
              <a:gd name="connsiteX74" fmla="*/ 8132104 w 12192000"/>
              <a:gd name="connsiteY74" fmla="*/ 1895727 h 3482342"/>
              <a:gd name="connsiteX75" fmla="*/ 7918078 w 12192000"/>
              <a:gd name="connsiteY75" fmla="*/ 1862668 h 3482342"/>
              <a:gd name="connsiteX76" fmla="*/ 7817899 w 12192000"/>
              <a:gd name="connsiteY76" fmla="*/ 1862176 h 3482342"/>
              <a:gd name="connsiteX77" fmla="*/ 7768994 w 12192000"/>
              <a:gd name="connsiteY77" fmla="*/ 1855721 h 3482342"/>
              <a:gd name="connsiteX78" fmla="*/ 7618027 w 12192000"/>
              <a:gd name="connsiteY78" fmla="*/ 1830959 h 3482342"/>
              <a:gd name="connsiteX79" fmla="*/ 7449425 w 12192000"/>
              <a:gd name="connsiteY79" fmla="*/ 1810910 h 3482342"/>
              <a:gd name="connsiteX80" fmla="*/ 7342915 w 12192000"/>
              <a:gd name="connsiteY80" fmla="*/ 1819827 h 3482342"/>
              <a:gd name="connsiteX81" fmla="*/ 7255191 w 12192000"/>
              <a:gd name="connsiteY81" fmla="*/ 1834354 h 3482342"/>
              <a:gd name="connsiteX82" fmla="*/ 7131205 w 12192000"/>
              <a:gd name="connsiteY82" fmla="*/ 1845557 h 3482342"/>
              <a:gd name="connsiteX83" fmla="*/ 6941837 w 12192000"/>
              <a:gd name="connsiteY83" fmla="*/ 1840640 h 3482342"/>
              <a:gd name="connsiteX84" fmla="*/ 6837145 w 12192000"/>
              <a:gd name="connsiteY84" fmla="*/ 1870724 h 3482342"/>
              <a:gd name="connsiteX85" fmla="*/ 6753991 w 12192000"/>
              <a:gd name="connsiteY85" fmla="*/ 1860969 h 3482342"/>
              <a:gd name="connsiteX86" fmla="*/ 6727754 w 12192000"/>
              <a:gd name="connsiteY86" fmla="*/ 1882372 h 3482342"/>
              <a:gd name="connsiteX87" fmla="*/ 6723371 w 12192000"/>
              <a:gd name="connsiteY87" fmla="*/ 1886494 h 3482342"/>
              <a:gd name="connsiteX88" fmla="*/ 6702779 w 12192000"/>
              <a:gd name="connsiteY88" fmla="*/ 1893601 h 3482342"/>
              <a:gd name="connsiteX89" fmla="*/ 6686657 w 12192000"/>
              <a:gd name="connsiteY89" fmla="*/ 1907344 h 3482342"/>
              <a:gd name="connsiteX90" fmla="*/ 6651330 w 12192000"/>
              <a:gd name="connsiteY90" fmla="*/ 1922921 h 3482342"/>
              <a:gd name="connsiteX91" fmla="*/ 6622958 w 12192000"/>
              <a:gd name="connsiteY91" fmla="*/ 1936255 h 3482342"/>
              <a:gd name="connsiteX92" fmla="*/ 6522602 w 12192000"/>
              <a:gd name="connsiteY92" fmla="*/ 1954133 h 3482342"/>
              <a:gd name="connsiteX93" fmla="*/ 6444344 w 12192000"/>
              <a:gd name="connsiteY93" fmla="*/ 1969663 h 3482342"/>
              <a:gd name="connsiteX94" fmla="*/ 6409626 w 12192000"/>
              <a:gd name="connsiteY94" fmla="*/ 1978846 h 3482342"/>
              <a:gd name="connsiteX95" fmla="*/ 6333446 w 12192000"/>
              <a:gd name="connsiteY95" fmla="*/ 1997163 h 3482342"/>
              <a:gd name="connsiteX96" fmla="*/ 6294933 w 12192000"/>
              <a:gd name="connsiteY96" fmla="*/ 2019412 h 3482342"/>
              <a:gd name="connsiteX97" fmla="*/ 6238719 w 12192000"/>
              <a:gd name="connsiteY97" fmla="*/ 2042547 h 3482342"/>
              <a:gd name="connsiteX98" fmla="*/ 6187205 w 12192000"/>
              <a:gd name="connsiteY98" fmla="*/ 2060048 h 3482342"/>
              <a:gd name="connsiteX99" fmla="*/ 6138780 w 12192000"/>
              <a:gd name="connsiteY99" fmla="*/ 2081918 h 3482342"/>
              <a:gd name="connsiteX100" fmla="*/ 6120125 w 12192000"/>
              <a:gd name="connsiteY100" fmla="*/ 2109475 h 3482342"/>
              <a:gd name="connsiteX101" fmla="*/ 6056576 w 12192000"/>
              <a:gd name="connsiteY101" fmla="*/ 2120066 h 3482342"/>
              <a:gd name="connsiteX102" fmla="*/ 5993794 w 12192000"/>
              <a:gd name="connsiteY102" fmla="*/ 2122569 h 3482342"/>
              <a:gd name="connsiteX103" fmla="*/ 5943601 w 12192000"/>
              <a:gd name="connsiteY103" fmla="*/ 2137719 h 3482342"/>
              <a:gd name="connsiteX104" fmla="*/ 5898141 w 12192000"/>
              <a:gd name="connsiteY104" fmla="*/ 2144806 h 3482342"/>
              <a:gd name="connsiteX105" fmla="*/ 5855337 w 12192000"/>
              <a:gd name="connsiteY105" fmla="*/ 2137719 h 3482342"/>
              <a:gd name="connsiteX106" fmla="*/ 5817682 w 12192000"/>
              <a:gd name="connsiteY106" fmla="*/ 2157358 h 3482342"/>
              <a:gd name="connsiteX107" fmla="*/ 5735300 w 12192000"/>
              <a:gd name="connsiteY107" fmla="*/ 2158902 h 3482342"/>
              <a:gd name="connsiteX108" fmla="*/ 5591469 w 12192000"/>
              <a:gd name="connsiteY108" fmla="*/ 2178389 h 3482342"/>
              <a:gd name="connsiteX109" fmla="*/ 5505818 w 12192000"/>
              <a:gd name="connsiteY109" fmla="*/ 2194207 h 3482342"/>
              <a:gd name="connsiteX110" fmla="*/ 5452860 w 12192000"/>
              <a:gd name="connsiteY110" fmla="*/ 2180085 h 3482342"/>
              <a:gd name="connsiteX111" fmla="*/ 5414282 w 12192000"/>
              <a:gd name="connsiteY111" fmla="*/ 2183070 h 3482342"/>
              <a:gd name="connsiteX112" fmla="*/ 5368369 w 12192000"/>
              <a:gd name="connsiteY112" fmla="*/ 2204272 h 3482342"/>
              <a:gd name="connsiteX113" fmla="*/ 5336354 w 12192000"/>
              <a:gd name="connsiteY113" fmla="*/ 2218920 h 3482342"/>
              <a:gd name="connsiteX114" fmla="*/ 5291263 w 12192000"/>
              <a:gd name="connsiteY114" fmla="*/ 2239182 h 3482342"/>
              <a:gd name="connsiteX115" fmla="*/ 5255152 w 12192000"/>
              <a:gd name="connsiteY115" fmla="*/ 2247164 h 3482342"/>
              <a:gd name="connsiteX116" fmla="*/ 5233796 w 12192000"/>
              <a:gd name="connsiteY116" fmla="*/ 2268260 h 3482342"/>
              <a:gd name="connsiteX117" fmla="*/ 5212786 w 12192000"/>
              <a:gd name="connsiteY117" fmla="*/ 2296592 h 3482342"/>
              <a:gd name="connsiteX118" fmla="*/ 5173523 w 12192000"/>
              <a:gd name="connsiteY118" fmla="*/ 2309057 h 3482342"/>
              <a:gd name="connsiteX119" fmla="*/ 5123830 w 12192000"/>
              <a:gd name="connsiteY119" fmla="*/ 2307070 h 3482342"/>
              <a:gd name="connsiteX120" fmla="*/ 5065426 w 12192000"/>
              <a:gd name="connsiteY120" fmla="*/ 2324076 h 3482342"/>
              <a:gd name="connsiteX121" fmla="*/ 4975908 w 12192000"/>
              <a:gd name="connsiteY121" fmla="*/ 2364128 h 3482342"/>
              <a:gd name="connsiteX122" fmla="*/ 4913723 w 12192000"/>
              <a:gd name="connsiteY122" fmla="*/ 2385265 h 3482342"/>
              <a:gd name="connsiteX123" fmla="*/ 4746485 w 12192000"/>
              <a:gd name="connsiteY123" fmla="*/ 2451769 h 3482342"/>
              <a:gd name="connsiteX124" fmla="*/ 4681588 w 12192000"/>
              <a:gd name="connsiteY124" fmla="*/ 2467494 h 3482342"/>
              <a:gd name="connsiteX125" fmla="*/ 1783655 w 12192000"/>
              <a:gd name="connsiteY125" fmla="*/ 3163860 h 3482342"/>
              <a:gd name="connsiteX126" fmla="*/ 1325955 w 12192000"/>
              <a:gd name="connsiteY126" fmla="*/ 3176692 h 3482342"/>
              <a:gd name="connsiteX127" fmla="*/ 1190384 w 12192000"/>
              <a:gd name="connsiteY127" fmla="*/ 3203504 h 3482342"/>
              <a:gd name="connsiteX128" fmla="*/ 1094537 w 12192000"/>
              <a:gd name="connsiteY128" fmla="*/ 3229469 h 3482342"/>
              <a:gd name="connsiteX129" fmla="*/ 779276 w 12192000"/>
              <a:gd name="connsiteY129" fmla="*/ 3327290 h 3482342"/>
              <a:gd name="connsiteX130" fmla="*/ 600378 w 12192000"/>
              <a:gd name="connsiteY130" fmla="*/ 3335250 h 3482342"/>
              <a:gd name="connsiteX131" fmla="*/ 493457 w 12192000"/>
              <a:gd name="connsiteY131" fmla="*/ 3365044 h 3482342"/>
              <a:gd name="connsiteX132" fmla="*/ 349402 w 12192000"/>
              <a:gd name="connsiteY132" fmla="*/ 3380897 h 3482342"/>
              <a:gd name="connsiteX133" fmla="*/ 192183 w 12192000"/>
              <a:gd name="connsiteY133" fmla="*/ 3460075 h 3482342"/>
              <a:gd name="connsiteX134" fmla="*/ 46713 w 12192000"/>
              <a:gd name="connsiteY134" fmla="*/ 3462986 h 3482342"/>
              <a:gd name="connsiteX135" fmla="*/ 2765 w 12192000"/>
              <a:gd name="connsiteY135" fmla="*/ 3480770 h 3482342"/>
              <a:gd name="connsiteX136" fmla="*/ 0 w 12192000"/>
              <a:gd name="connsiteY136" fmla="*/ 3482342 h 3482342"/>
              <a:gd name="connsiteX137" fmla="*/ 0 w 12192000"/>
              <a:gd name="connsiteY13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13493 w 12192000"/>
              <a:gd name="connsiteY21" fmla="*/ 880860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92183 w 12192000"/>
              <a:gd name="connsiteY135" fmla="*/ 3460075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416599 w 12192000"/>
              <a:gd name="connsiteY133" fmla="*/ 3387517 h 3482342"/>
              <a:gd name="connsiteX134" fmla="*/ 349402 w 12192000"/>
              <a:gd name="connsiteY134" fmla="*/ 3380897 h 3482342"/>
              <a:gd name="connsiteX135" fmla="*/ 225952 w 12192000"/>
              <a:gd name="connsiteY135" fmla="*/ 3426352 h 3482342"/>
              <a:gd name="connsiteX136" fmla="*/ 171000 w 12192000"/>
              <a:gd name="connsiteY136" fmla="*/ 3438892 h 3482342"/>
              <a:gd name="connsiteX137" fmla="*/ 88263 w 12192000"/>
              <a:gd name="connsiteY137" fmla="*/ 3479310 h 3482342"/>
              <a:gd name="connsiteX138" fmla="*/ 46713 w 12192000"/>
              <a:gd name="connsiteY138" fmla="*/ 3462986 h 3482342"/>
              <a:gd name="connsiteX139" fmla="*/ 2765 w 12192000"/>
              <a:gd name="connsiteY139" fmla="*/ 3480770 h 3482342"/>
              <a:gd name="connsiteX140" fmla="*/ 0 w 12192000"/>
              <a:gd name="connsiteY140" fmla="*/ 3482342 h 3482342"/>
              <a:gd name="connsiteX141" fmla="*/ 0 w 12192000"/>
              <a:gd name="connsiteY14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388355 w 12192000"/>
              <a:gd name="connsiteY135" fmla="*/ 3376925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1137037" y="484094"/>
            <a:ext cx="9998441" cy="1206594"/>
          </a:xfrm>
        </p:spPr>
        <p:txBody>
          <a:bodyPr>
            <a:normAutofit/>
          </a:bodyPr>
          <a:lstStyle/>
          <a:p>
            <a:r>
              <a:rPr lang="en-US" sz="3600" b="1" dirty="0">
                <a:solidFill>
                  <a:schemeClr val="bg2">
                    <a:lumMod val="25000"/>
                  </a:schemeClr>
                </a:solidFill>
              </a:rPr>
              <a:t>Open Enrollment (OE) Reports</a:t>
            </a:r>
          </a:p>
        </p:txBody>
      </p:sp>
      <p:sp>
        <p:nvSpPr>
          <p:cNvPr id="77" name="Freeform: Shape 76">
            <a:extLst>
              <a:ext uri="{FF2B5EF4-FFF2-40B4-BE49-F238E27FC236}">
                <a16:creationId xmlns:a16="http://schemas.microsoft.com/office/drawing/2014/main" id="{8101159E-D455-456F-8FE1-396AB159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037" y="1958614"/>
            <a:ext cx="3594282"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52" name="Picture 4" descr="Related image">
            <a:extLst>
              <a:ext uri="{FF2B5EF4-FFF2-40B4-BE49-F238E27FC236}">
                <a16:creationId xmlns:a16="http://schemas.microsoft.com/office/drawing/2014/main" id="{0EA4A624-B5E7-4834-84BB-7E68C0E3DC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01042" y="2114946"/>
            <a:ext cx="2691271" cy="3639491"/>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497" y="580224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5187900" y="2265416"/>
            <a:ext cx="5954298" cy="3837272"/>
          </a:xfrm>
        </p:spPr>
        <p:txBody>
          <a:bodyPr anchor="ctr">
            <a:normAutofit/>
          </a:bodyPr>
          <a:lstStyle/>
          <a:p>
            <a:r>
              <a:rPr lang="en-US" sz="1600" dirty="0">
                <a:solidFill>
                  <a:schemeClr val="bg2">
                    <a:lumMod val="25000"/>
                  </a:schemeClr>
                </a:solidFill>
              </a:rPr>
              <a:t>FLX Pending Enrollment Status Report on the Employer website will provide a snapshot of employees who have not made their benefit elections during Open Enrollment.</a:t>
            </a:r>
          </a:p>
          <a:p>
            <a:pPr lvl="1">
              <a:buFont typeface="Wingdings" panose="05000000000000000000" pitchFamily="2" charset="2"/>
              <a:buChar char="ü"/>
            </a:pPr>
            <a:r>
              <a:rPr lang="en-US" sz="1600" dirty="0">
                <a:solidFill>
                  <a:schemeClr val="bg2">
                    <a:lumMod val="25000"/>
                  </a:schemeClr>
                </a:solidFill>
              </a:rPr>
              <a:t>New hires and/or current employees who have not completed OE</a:t>
            </a:r>
          </a:p>
          <a:p>
            <a:pPr lvl="1">
              <a:buFont typeface="Wingdings" panose="05000000000000000000" pitchFamily="2" charset="2"/>
              <a:buChar char="ü"/>
            </a:pPr>
            <a:r>
              <a:rPr lang="en-US" sz="1600" dirty="0">
                <a:solidFill>
                  <a:schemeClr val="bg2">
                    <a:lumMod val="25000"/>
                  </a:schemeClr>
                </a:solidFill>
              </a:rPr>
              <a:t>Report will be produced daily during the OE period</a:t>
            </a:r>
          </a:p>
          <a:p>
            <a:r>
              <a:rPr lang="en-US" sz="1600" dirty="0">
                <a:solidFill>
                  <a:schemeClr val="bg2">
                    <a:lumMod val="25000"/>
                  </a:schemeClr>
                </a:solidFill>
              </a:rPr>
              <a:t>FLX Annual Benefit Deduction Report provides a list of all employee flexible benefit deductions for the new Plan Year.</a:t>
            </a:r>
          </a:p>
          <a:p>
            <a:r>
              <a:rPr lang="en-US" sz="1600" dirty="0">
                <a:solidFill>
                  <a:schemeClr val="bg2">
                    <a:lumMod val="25000"/>
                  </a:schemeClr>
                </a:solidFill>
              </a:rPr>
              <a:t>FLX Annual Imputed Income Report provides all Employee Life Insurance elections for the new Plan Year.</a:t>
            </a:r>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CCE7EACD-A346-A34B-BBAF-EF458C812BA9}" type="slidenum">
              <a:rPr lang="en-US"/>
              <a:pPr>
                <a:spcAft>
                  <a:spcPts val="600"/>
                </a:spcAft>
              </a:pPr>
              <a:t>24</a:t>
            </a:fld>
            <a:endParaRPr lang="en-US" dirty="0"/>
          </a:p>
        </p:txBody>
      </p:sp>
    </p:spTree>
    <p:custDataLst>
      <p:tags r:id="rId1"/>
    </p:custDataLst>
    <p:extLst>
      <p:ext uri="{BB962C8B-B14F-4D97-AF65-F5344CB8AC3E}">
        <p14:creationId xmlns:p14="http://schemas.microsoft.com/office/powerpoint/2010/main" val="2474533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51948"/>
          </a:xfrm>
        </p:spPr>
        <p:txBody>
          <a:bodyPr>
            <a:normAutofit/>
          </a:bodyPr>
          <a:lstStyle/>
          <a:p>
            <a:r>
              <a:rPr lang="en-US" sz="3600" b="1" dirty="0">
                <a:solidFill>
                  <a:schemeClr val="bg2">
                    <a:lumMod val="25000"/>
                  </a:schemeClr>
                </a:solidFill>
              </a:rPr>
              <a:t>Resources for Employees/Participants</a:t>
            </a:r>
          </a:p>
        </p:txBody>
      </p:sp>
      <p:sp>
        <p:nvSpPr>
          <p:cNvPr id="3" name="Content Placeholder 2"/>
          <p:cNvSpPr>
            <a:spLocks noGrp="1"/>
          </p:cNvSpPr>
          <p:nvPr>
            <p:ph sz="half" idx="1"/>
          </p:nvPr>
        </p:nvSpPr>
        <p:spPr>
          <a:xfrm>
            <a:off x="419100" y="1825625"/>
            <a:ext cx="5676900" cy="4351338"/>
          </a:xfrm>
        </p:spPr>
        <p:txBody>
          <a:bodyPr>
            <a:normAutofit/>
          </a:bodyPr>
          <a:lstStyle/>
          <a:p>
            <a:r>
              <a:rPr lang="en-US" sz="2400" dirty="0"/>
              <a:t>Websites</a:t>
            </a:r>
          </a:p>
        </p:txBody>
      </p:sp>
      <p:sp>
        <p:nvSpPr>
          <p:cNvPr id="4" name="Content Placeholder 3"/>
          <p:cNvSpPr>
            <a:spLocks noGrp="1"/>
          </p:cNvSpPr>
          <p:nvPr>
            <p:ph sz="half" idx="2"/>
          </p:nvPr>
        </p:nvSpPr>
        <p:spPr>
          <a:xfrm>
            <a:off x="6172200" y="1517073"/>
            <a:ext cx="5600700" cy="4659890"/>
          </a:xfrm>
        </p:spPr>
        <p:txBody>
          <a:bodyPr>
            <a:normAutofit/>
          </a:bodyPr>
          <a:lstStyle/>
          <a:p>
            <a:r>
              <a:rPr lang="en-US" sz="2200" dirty="0">
                <a:latin typeface="Georgia" panose="02040502050405020303" pitchFamily="18" charset="0"/>
              </a:rPr>
              <a:t>Link to GA Breeze is located on the    		           Flexible Benefits tab </a:t>
            </a:r>
          </a:p>
          <a:p>
            <a:pPr marL="160020" indent="0" algn="ctr">
              <a:buNone/>
            </a:pPr>
            <a:r>
              <a:rPr lang="en-US" sz="2000" b="1" dirty="0">
                <a:latin typeface="Georgia" panose="02040502050405020303" pitchFamily="18" charset="0"/>
                <a:hlinkClick r:id="rId3"/>
              </a:rPr>
              <a:t>www.Team.Ga.gov</a:t>
            </a:r>
          </a:p>
          <a:p>
            <a:pPr marL="160020" indent="0" algn="ctr">
              <a:buNone/>
            </a:pPr>
            <a:r>
              <a:rPr lang="en-US" sz="2000" b="1" dirty="0">
                <a:latin typeface="Georgia" panose="02040502050405020303" pitchFamily="18" charset="0"/>
                <a:hlinkClick r:id="rId3"/>
              </a:rPr>
              <a:t>www.GA Breeze.ga.gov</a:t>
            </a:r>
            <a:endParaRPr lang="en-US" sz="2000" b="1" dirty="0">
              <a:latin typeface="Georgia" panose="02040502050405020303" pitchFamily="18" charset="0"/>
            </a:endParaRPr>
          </a:p>
          <a:p>
            <a:pPr marL="160020" indent="0" algn="ctr">
              <a:buNone/>
            </a:pPr>
            <a:endParaRPr lang="en-US" sz="2000" b="1" dirty="0">
              <a:latin typeface="Georgia" panose="02040502050405020303" pitchFamily="18" charset="0"/>
            </a:endParaRPr>
          </a:p>
          <a:p>
            <a:pPr marL="160020" indent="0" algn="ctr">
              <a:buNone/>
            </a:pPr>
            <a:r>
              <a:rPr lang="en-US" sz="2000" b="1" dirty="0">
                <a:latin typeface="Georgia" panose="02040502050405020303" pitchFamily="18" charset="0"/>
              </a:rPr>
              <a:t>GA Breeze Benefits Center</a:t>
            </a:r>
          </a:p>
          <a:p>
            <a:pPr marL="160020" indent="0" algn="ctr">
              <a:buNone/>
            </a:pPr>
            <a:r>
              <a:rPr lang="en-US" sz="2000" b="1" dirty="0">
                <a:latin typeface="Georgia" panose="02040502050405020303" pitchFamily="18" charset="0"/>
              </a:rPr>
              <a:t>1-877-342-7339 (Toll-Free)</a:t>
            </a:r>
          </a:p>
          <a:p>
            <a:pPr marL="160020" indent="0" algn="ctr">
              <a:buNone/>
            </a:pPr>
            <a:r>
              <a:rPr lang="en-US" sz="2000" b="1" dirty="0">
                <a:latin typeface="Georgia" panose="02040502050405020303" pitchFamily="18" charset="0"/>
              </a:rPr>
              <a:t>Monday-Friday, 8:00a.m. - 5:00p.m. ET</a:t>
            </a:r>
          </a:p>
          <a:p>
            <a:pPr marL="160020" indent="0" algn="ctr">
              <a:buNone/>
            </a:pPr>
            <a:r>
              <a:rPr lang="en-US" sz="2000" b="1" dirty="0">
                <a:latin typeface="Georgia" panose="02040502050405020303" pitchFamily="18" charset="0"/>
              </a:rPr>
              <a:t>(excluding holidays)</a:t>
            </a:r>
          </a:p>
          <a:p>
            <a:endParaRPr lang="en-US" dirty="0"/>
          </a:p>
        </p:txBody>
      </p:sp>
      <p:sp>
        <p:nvSpPr>
          <p:cNvPr id="5" name="Slide Number Placeholder 4"/>
          <p:cNvSpPr>
            <a:spLocks noGrp="1"/>
          </p:cNvSpPr>
          <p:nvPr>
            <p:ph type="sldNum" sz="quarter" idx="12"/>
          </p:nvPr>
        </p:nvSpPr>
        <p:spPr>
          <a:xfrm>
            <a:off x="11476138" y="6406684"/>
            <a:ext cx="453005" cy="365125"/>
          </a:xfrm>
        </p:spPr>
        <p:txBody>
          <a:bodyPr/>
          <a:lstStyle/>
          <a:p>
            <a:fld id="{CCE7EACD-A346-A34B-BBAF-EF458C812BA9}" type="slidenum">
              <a:rPr lang="en-US" smtClean="0"/>
              <a:pPr/>
              <a:t>25</a:t>
            </a:fld>
            <a:endParaRPr lang="en-US" dirty="0"/>
          </a:p>
        </p:txBody>
      </p:sp>
      <p:pic>
        <p:nvPicPr>
          <p:cNvPr id="6" name="Picture 2" descr="Image result for gabreeze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393573"/>
            <a:ext cx="4149524" cy="8572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gabreeze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662" y="3429000"/>
            <a:ext cx="4038600" cy="8572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6342254" y="1825625"/>
            <a:ext cx="2420746" cy="314902"/>
          </a:xfrm>
          <a:prstGeom prst="rect">
            <a:avLst/>
          </a:prstGeom>
        </p:spPr>
      </p:pic>
      <p:sp>
        <p:nvSpPr>
          <p:cNvPr id="10" name="TextBox 9">
            <a:extLst>
              <a:ext uri="{FF2B5EF4-FFF2-40B4-BE49-F238E27FC236}">
                <a16:creationId xmlns:a16="http://schemas.microsoft.com/office/drawing/2014/main" id="{6FD23EE3-C10C-46D2-8F56-FB1D8613E285}"/>
              </a:ext>
            </a:extLst>
          </p:cNvPr>
          <p:cNvSpPr txBox="1"/>
          <p:nvPr/>
        </p:nvSpPr>
        <p:spPr>
          <a:xfrm rot="10800000" flipV="1">
            <a:off x="599208" y="4528945"/>
            <a:ext cx="5676900" cy="1200329"/>
          </a:xfrm>
          <a:prstGeom prst="rect">
            <a:avLst/>
          </a:prstGeom>
          <a:noFill/>
        </p:spPr>
        <p:txBody>
          <a:bodyPr wrap="square">
            <a:spAutoFit/>
          </a:bodyPr>
          <a:lstStyle/>
          <a:p>
            <a:r>
              <a:rPr lang="en-US" dirty="0">
                <a:hlinkClick r:id="rId7"/>
              </a:rPr>
              <a:t>https://team.georgia.gov/benefits-expo-open-enrollment/</a:t>
            </a:r>
            <a:endParaRPr lang="en-US" dirty="0"/>
          </a:p>
          <a:p>
            <a:endParaRPr lang="en-US" dirty="0"/>
          </a:p>
          <a:p>
            <a:r>
              <a:rPr lang="en-US" dirty="0">
                <a:hlinkClick r:id="rId8"/>
              </a:rPr>
              <a:t>https://team.georgia.gov/plan-year-2023-flexible-benefits-vendors/</a:t>
            </a:r>
            <a:r>
              <a:rPr lang="en-US" dirty="0"/>
              <a:t> </a:t>
            </a:r>
          </a:p>
        </p:txBody>
      </p:sp>
    </p:spTree>
    <p:custDataLst>
      <p:tags r:id="rId1"/>
    </p:custDataLst>
    <p:extLst>
      <p:ext uri="{BB962C8B-B14F-4D97-AF65-F5344CB8AC3E}">
        <p14:creationId xmlns:p14="http://schemas.microsoft.com/office/powerpoint/2010/main" val="4002793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Rectangle 26">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B63C2D82-D4FA-4A37-BB01-1E7B21E4FF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5199" y="634058"/>
            <a:ext cx="1128382" cy="847206"/>
            <a:chOff x="5307830" y="325570"/>
            <a:chExt cx="1128382" cy="847206"/>
          </a:xfrm>
        </p:grpSpPr>
        <p:sp>
          <p:nvSpPr>
            <p:cNvPr id="30" name="Freeform 5">
              <a:extLst>
                <a:ext uri="{FF2B5EF4-FFF2-40B4-BE49-F238E27FC236}">
                  <a16:creationId xmlns:a16="http://schemas.microsoft.com/office/drawing/2014/main" id="{C94E7FEF-0CE9-4AC2-94BB-02230C6DC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sp>
          <p:nvSpPr>
            <p:cNvPr id="31" name="Freeform 5">
              <a:extLst>
                <a:ext uri="{FF2B5EF4-FFF2-40B4-BE49-F238E27FC236}">
                  <a16:creationId xmlns:a16="http://schemas.microsoft.com/office/drawing/2014/main" id="{EB546CC0-C1BC-48D2-8DA9-4B6028316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0" y="1371190"/>
            <a:ext cx="4328370" cy="2183042"/>
          </a:xfrm>
          <a:prstGeom prst="ellipse">
            <a:avLst/>
          </a:prstGeom>
        </p:spPr>
        <p:txBody>
          <a:bodyPr vert="horz" lIns="91440" tIns="45720" rIns="91440" bIns="45720" rtlCol="0" anchor="b">
            <a:normAutofit/>
          </a:bodyPr>
          <a:lstStyle/>
          <a:p>
            <a:r>
              <a:rPr lang="en-US" sz="1300" dirty="0"/>
              <a:t>         </a:t>
            </a:r>
            <a:r>
              <a:rPr lang="en-US" sz="1800" dirty="0"/>
              <a:t>HRA.FlexBenefits@doas.ga.gov </a:t>
            </a:r>
            <a:br>
              <a:rPr lang="en-US" sz="1300" dirty="0"/>
            </a:br>
            <a:endParaRPr lang="en-US" sz="1300" dirty="0"/>
          </a:p>
        </p:txBody>
      </p:sp>
      <p:sp>
        <p:nvSpPr>
          <p:cNvPr id="33" name="Freeform 5">
            <a:extLst>
              <a:ext uri="{FF2B5EF4-FFF2-40B4-BE49-F238E27FC236}">
                <a16:creationId xmlns:a16="http://schemas.microsoft.com/office/drawing/2014/main" id="{BD2BFF02-DF78-4F07-B176-52514E131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62174" y="1653645"/>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Shape 34">
            <a:extLst>
              <a:ext uri="{FF2B5EF4-FFF2-40B4-BE49-F238E27FC236}">
                <a16:creationId xmlns:a16="http://schemas.microsoft.com/office/drawing/2014/main" id="{0DB06EAB-7D8C-403A-86C5-B5FD79A1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2865" y="634058"/>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pic>
        <p:nvPicPr>
          <p:cNvPr id="7" name="Picture 6"/>
          <p:cNvPicPr>
            <a:picLocks noChangeAspect="1"/>
          </p:cNvPicPr>
          <p:nvPr/>
        </p:nvPicPr>
        <p:blipFill>
          <a:blip r:embed="rId3"/>
          <a:stretch>
            <a:fillRect/>
          </a:stretch>
        </p:blipFill>
        <p:spPr>
          <a:xfrm>
            <a:off x="5196964" y="1681863"/>
            <a:ext cx="1846470" cy="700636"/>
          </a:xfrm>
          <a:prstGeom prst="rect">
            <a:avLst/>
          </a:prstGeom>
        </p:spPr>
      </p:pic>
      <p:sp>
        <p:nvSpPr>
          <p:cNvPr id="4" name="Text Placeholder 3"/>
          <p:cNvSpPr>
            <a:spLocks noGrp="1"/>
          </p:cNvSpPr>
          <p:nvPr>
            <p:ph type="body" sz="half" idx="2"/>
          </p:nvPr>
        </p:nvSpPr>
        <p:spPr>
          <a:xfrm>
            <a:off x="965199" y="3729161"/>
            <a:ext cx="5690043" cy="2277321"/>
          </a:xfrm>
        </p:spPr>
        <p:txBody>
          <a:bodyPr vert="horz" lIns="91440" tIns="45720" rIns="91440" bIns="45720" rtlCol="0">
            <a:normAutofit/>
          </a:bodyPr>
          <a:lstStyle/>
          <a:p>
            <a:r>
              <a:rPr lang="en-US" sz="2400" dirty="0"/>
              <a:t>Please email us if you have any questions or need assistance with Flexible Benefits.</a:t>
            </a:r>
          </a:p>
          <a:p>
            <a:pPr algn="ctr"/>
            <a:r>
              <a:rPr lang="en-US" sz="2400" dirty="0"/>
              <a:t>WE ARE HERE TO HELP!!</a:t>
            </a:r>
          </a:p>
        </p:txBody>
      </p:sp>
      <p:pic>
        <p:nvPicPr>
          <p:cNvPr id="6" name="Picture Placeholder 5"/>
          <p:cNvPicPr>
            <a:picLocks noGrp="1" noChangeAspect="1"/>
          </p:cNvPicPr>
          <p:nvPr>
            <p:ph type="pic" idx="1"/>
          </p:nvPr>
        </p:nvPicPr>
        <p:blipFill>
          <a:blip r:embed="rId4"/>
          <a:srcRect t="5000" b="5000"/>
          <a:stretch>
            <a:fillRect/>
          </a:stretch>
        </p:blipFill>
        <p:spPr>
          <a:xfrm rot="21600000">
            <a:off x="8050038" y="2694608"/>
            <a:ext cx="2713512" cy="2033098"/>
          </a:xfrm>
          <a:prstGeom prst="rect">
            <a:avLst/>
          </a:prstGeom>
        </p:spPr>
      </p:pic>
      <p:sp>
        <p:nvSpPr>
          <p:cNvPr id="3" name="Rectangle 2">
            <a:extLst>
              <a:ext uri="{FF2B5EF4-FFF2-40B4-BE49-F238E27FC236}">
                <a16:creationId xmlns:a16="http://schemas.microsoft.com/office/drawing/2014/main" id="{B0B9863F-659F-4A63-8059-09A53D142A07}"/>
              </a:ext>
            </a:extLst>
          </p:cNvPr>
          <p:cNvSpPr/>
          <p:nvPr/>
        </p:nvSpPr>
        <p:spPr>
          <a:xfrm>
            <a:off x="11332710" y="6309751"/>
            <a:ext cx="341760" cy="276999"/>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D60591-259C-4DB4-A85D-69943D188EE6}" type="slidenum">
              <a:rPr lang="en-US" sz="1200">
                <a:solidFill>
                  <a:prstClr val="black">
                    <a:tint val="75000"/>
                  </a:prstClr>
                </a:solidFill>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lang="en-US" dirty="0">
              <a:solidFill>
                <a:schemeClr val="bg1">
                  <a:lumMod val="85000"/>
                </a:schemeClr>
              </a:solidFill>
            </a:endParaRPr>
          </a:p>
        </p:txBody>
      </p:sp>
    </p:spTree>
    <p:custDataLst>
      <p:tags r:id="rId1"/>
    </p:custDataLst>
    <p:extLst>
      <p:ext uri="{BB962C8B-B14F-4D97-AF65-F5344CB8AC3E}">
        <p14:creationId xmlns:p14="http://schemas.microsoft.com/office/powerpoint/2010/main" val="987723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Questions</a:t>
            </a:r>
          </a:p>
        </p:txBody>
      </p:sp>
      <p:sp>
        <p:nvSpPr>
          <p:cNvPr id="4" name="Slide Number Placeholder 3"/>
          <p:cNvSpPr>
            <a:spLocks noGrp="1"/>
          </p:cNvSpPr>
          <p:nvPr>
            <p:ph type="sldNum" sz="quarter" idx="12"/>
          </p:nvPr>
        </p:nvSpPr>
        <p:spPr>
          <a:xfrm>
            <a:off x="11518084" y="6431851"/>
            <a:ext cx="427837" cy="365125"/>
          </a:xfrm>
        </p:spPr>
        <p:txBody>
          <a:bodyPr/>
          <a:lstStyle/>
          <a:p>
            <a:fld id="{CCE7EACD-A346-A34B-BBAF-EF458C812BA9}" type="slidenum">
              <a:rPr lang="en-US" smtClean="0"/>
              <a:pPr/>
              <a:t>27</a:t>
            </a:fld>
            <a:endParaRPr lang="en-US" dirty="0"/>
          </a:p>
        </p:txBody>
      </p:sp>
      <p:pic>
        <p:nvPicPr>
          <p:cNvPr id="1026" name="Picture 60">
            <a:extLst>
              <a:ext uri="{FF2B5EF4-FFF2-40B4-BE49-F238E27FC236}">
                <a16:creationId xmlns:a16="http://schemas.microsoft.com/office/drawing/2014/main" id="{2A51B2B3-90E2-4D8E-8609-C4CDCD250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984" y="2057399"/>
            <a:ext cx="8203289" cy="373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9633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9EFE933-CC4D-4491-8DD6-D394A4924969}"/>
              </a:ext>
            </a:extLst>
          </p:cNvPr>
          <p:cNvSpPr>
            <a:spLocks noGrp="1"/>
          </p:cNvSpPr>
          <p:nvPr>
            <p:ph type="body" idx="1"/>
          </p:nvPr>
        </p:nvSpPr>
        <p:spPr>
          <a:xfrm>
            <a:off x="914401" y="5189089"/>
            <a:ext cx="10515600" cy="1500187"/>
          </a:xfrm>
        </p:spPr>
        <p:txBody>
          <a:bodyPr/>
          <a:lstStyle/>
          <a:p>
            <a:r>
              <a:rPr lang="en-US" dirty="0">
                <a:solidFill>
                  <a:schemeClr val="tx1">
                    <a:lumMod val="65000"/>
                    <a:lumOff val="35000"/>
                  </a:schemeClr>
                </a:solidFill>
              </a:rPr>
              <a:t>Thank you!</a:t>
            </a:r>
          </a:p>
          <a:p>
            <a:r>
              <a:rPr lang="en-US" dirty="0">
                <a:solidFill>
                  <a:schemeClr val="tx1">
                    <a:lumMod val="65000"/>
                    <a:lumOff val="35000"/>
                  </a:schemeClr>
                </a:solidFill>
                <a:hlinkClick r:id="rId2"/>
              </a:rPr>
              <a:t>http://team.georgia.gov/my-benefits/</a:t>
            </a:r>
            <a:endParaRPr lang="en-US" dirty="0">
              <a:solidFill>
                <a:schemeClr val="tx1">
                  <a:lumMod val="65000"/>
                  <a:lumOff val="35000"/>
                </a:schemeClr>
              </a:solidFill>
            </a:endParaRPr>
          </a:p>
          <a:p>
            <a:endParaRPr lang="en-US" dirty="0">
              <a:solidFill>
                <a:schemeClr val="tx1">
                  <a:lumMod val="65000"/>
                  <a:lumOff val="35000"/>
                </a:schemeClr>
              </a:solidFill>
            </a:endParaRPr>
          </a:p>
        </p:txBody>
      </p:sp>
      <p:pic>
        <p:nvPicPr>
          <p:cNvPr id="5" name="Picture 4">
            <a:extLst>
              <a:ext uri="{FF2B5EF4-FFF2-40B4-BE49-F238E27FC236}">
                <a16:creationId xmlns:a16="http://schemas.microsoft.com/office/drawing/2014/main" id="{0693679C-6149-4684-B041-66DD96EC8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920" y="86171"/>
            <a:ext cx="9204960" cy="4826879"/>
          </a:xfrm>
          <a:prstGeom prst="rect">
            <a:avLst/>
          </a:prstGeom>
          <a:ln w="38100">
            <a:noFill/>
          </a:ln>
        </p:spPr>
      </p:pic>
      <p:sp>
        <p:nvSpPr>
          <p:cNvPr id="2" name="Slide Number Placeholder 1">
            <a:extLst>
              <a:ext uri="{FF2B5EF4-FFF2-40B4-BE49-F238E27FC236}">
                <a16:creationId xmlns:a16="http://schemas.microsoft.com/office/drawing/2014/main" id="{9371BD05-2B18-488B-9B1C-E999F57CB75B}"/>
              </a:ext>
            </a:extLst>
          </p:cNvPr>
          <p:cNvSpPr>
            <a:spLocks noGrp="1"/>
          </p:cNvSpPr>
          <p:nvPr>
            <p:ph type="sldNum" sz="quarter" idx="12"/>
          </p:nvPr>
        </p:nvSpPr>
        <p:spPr>
          <a:xfrm>
            <a:off x="11430000" y="6356350"/>
            <a:ext cx="440421" cy="365125"/>
          </a:xfrm>
        </p:spPr>
        <p:txBody>
          <a:bodyPr/>
          <a:lstStyle/>
          <a:p>
            <a:fld id="{A2D60591-259C-4DB4-A85D-69943D188EE6}" type="slidenum">
              <a:rPr lang="en-US" smtClean="0"/>
              <a:t>28</a:t>
            </a:fld>
            <a:endParaRPr lang="en-US" dirty="0"/>
          </a:p>
        </p:txBody>
      </p:sp>
    </p:spTree>
    <p:extLst>
      <p:ext uri="{BB962C8B-B14F-4D97-AF65-F5344CB8AC3E}">
        <p14:creationId xmlns:p14="http://schemas.microsoft.com/office/powerpoint/2010/main" val="45589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3AD7D0-C458-43AB-8A2E-B15EF2AD2072}"/>
              </a:ext>
            </a:extLst>
          </p:cNvPr>
          <p:cNvSpPr txBox="1">
            <a:spLocks/>
          </p:cNvSpPr>
          <p:nvPr/>
        </p:nvSpPr>
        <p:spPr>
          <a:xfrm>
            <a:off x="264161" y="904240"/>
            <a:ext cx="3728720" cy="97536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pPr defTabSz="685800">
              <a:defRPr/>
            </a:pPr>
            <a:r>
              <a:rPr lang="en-US" sz="3600" b="1" dirty="0">
                <a:solidFill>
                  <a:schemeClr val="accent1"/>
                </a:solidFill>
                <a:latin typeface="+mj-lt"/>
              </a:rPr>
              <a:t>HRA Flexible Benefits Team</a:t>
            </a:r>
          </a:p>
        </p:txBody>
      </p:sp>
      <p:pic>
        <p:nvPicPr>
          <p:cNvPr id="6" name="Picture 5" descr="Edit photo">
            <a:extLst>
              <a:ext uri="{FF2B5EF4-FFF2-40B4-BE49-F238E27FC236}">
                <a16:creationId xmlns:a16="http://schemas.microsoft.com/office/drawing/2014/main" id="{D0E0A1A1-5148-45F9-9021-5305222D7D4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19926" y="2497066"/>
            <a:ext cx="1186808" cy="1059580"/>
          </a:xfrm>
          <a:prstGeom prst="rect">
            <a:avLst/>
          </a:prstGeom>
          <a:noFill/>
          <a:ln>
            <a:solidFill>
              <a:sysClr val="window" lastClr="FFFFFF">
                <a:lumMod val="50000"/>
              </a:sysClr>
            </a:solidFill>
          </a:ln>
        </p:spPr>
      </p:pic>
      <p:sp>
        <p:nvSpPr>
          <p:cNvPr id="12" name="TextBox 11">
            <a:extLst>
              <a:ext uri="{FF2B5EF4-FFF2-40B4-BE49-F238E27FC236}">
                <a16:creationId xmlns:a16="http://schemas.microsoft.com/office/drawing/2014/main" id="{2A697412-D493-48D0-B3BE-E80B73DDA19C}"/>
              </a:ext>
            </a:extLst>
          </p:cNvPr>
          <p:cNvSpPr txBox="1"/>
          <p:nvPr/>
        </p:nvSpPr>
        <p:spPr>
          <a:xfrm rot="10800000" flipV="1">
            <a:off x="5424305" y="5415313"/>
            <a:ext cx="1813297" cy="715581"/>
          </a:xfrm>
          <a:prstGeom prst="rect">
            <a:avLst/>
          </a:prstGeom>
          <a:noFill/>
        </p:spPr>
        <p:txBody>
          <a:bodyPr wrap="square" rtlCol="0">
            <a:spAutoFit/>
          </a:bodyPr>
          <a:lstStyle/>
          <a:p>
            <a:pPr defTabSz="685800">
              <a:defRPr/>
            </a:pPr>
            <a:r>
              <a:rPr lang="en-US" sz="1350" b="1" kern="0" dirty="0">
                <a:solidFill>
                  <a:schemeClr val="bg2">
                    <a:lumMod val="25000"/>
                  </a:schemeClr>
                </a:solidFill>
                <a:latin typeface="Arial" panose="020B0604020202020204" pitchFamily="34" charset="0"/>
                <a:cs typeface="Arial" panose="020B0604020202020204" pitchFamily="34" charset="0"/>
              </a:rPr>
              <a:t> Leneequa Morris</a:t>
            </a:r>
          </a:p>
          <a:p>
            <a:pPr defTabSz="685800">
              <a:defRPr/>
            </a:pPr>
            <a:r>
              <a:rPr lang="en-US" sz="1350" b="1" kern="0" dirty="0">
                <a:solidFill>
                  <a:schemeClr val="bg2">
                    <a:lumMod val="25000"/>
                  </a:schemeClr>
                </a:solidFill>
                <a:latin typeface="Arial" panose="020B0604020202020204" pitchFamily="34" charset="0"/>
                <a:cs typeface="Arial" panose="020B0604020202020204" pitchFamily="34" charset="0"/>
              </a:rPr>
              <a:t> Benefits  Manager</a:t>
            </a:r>
          </a:p>
          <a:p>
            <a:pPr defTabSz="685800">
              <a:defRPr/>
            </a:pPr>
            <a:r>
              <a:rPr lang="en-US" sz="1350" b="1" kern="0" dirty="0">
                <a:solidFill>
                  <a:schemeClr val="bg2">
                    <a:lumMod val="25000"/>
                  </a:schemeClr>
                </a:solidFill>
                <a:latin typeface="Arial" panose="020B0604020202020204" pitchFamily="34" charset="0"/>
                <a:cs typeface="Arial" panose="020B0604020202020204" pitchFamily="34" charset="0"/>
              </a:rPr>
              <a:t> </a:t>
            </a:r>
            <a:endParaRPr lang="en-US" sz="1350" kern="0" dirty="0">
              <a:solidFill>
                <a:schemeClr val="bg2">
                  <a:lumMod val="25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4D74D9C-90C4-4CDA-ADF8-5289A364D5BC}"/>
              </a:ext>
            </a:extLst>
          </p:cNvPr>
          <p:cNvSpPr txBox="1"/>
          <p:nvPr/>
        </p:nvSpPr>
        <p:spPr>
          <a:xfrm>
            <a:off x="1298249" y="3701225"/>
            <a:ext cx="1757316" cy="715581"/>
          </a:xfrm>
          <a:prstGeom prst="rect">
            <a:avLst/>
          </a:prstGeom>
          <a:noFill/>
        </p:spPr>
        <p:txBody>
          <a:bodyPr wrap="square" rtlCol="0">
            <a:spAutoFit/>
          </a:bodyPr>
          <a:lstStyle/>
          <a:p>
            <a:pPr defTabSz="685800">
              <a:defRPr/>
            </a:pPr>
            <a:r>
              <a:rPr lang="en-US" sz="1350" kern="0" dirty="0">
                <a:solidFill>
                  <a:prstClr val="black">
                    <a:lumMod val="65000"/>
                    <a:lumOff val="35000"/>
                  </a:prstClr>
                </a:solidFill>
                <a:latin typeface="Arial" panose="020B0604020202020204" pitchFamily="34" charset="0"/>
                <a:cs typeface="Arial" panose="020B0604020202020204" pitchFamily="34" charset="0"/>
              </a:rPr>
              <a:t> </a:t>
            </a:r>
            <a:r>
              <a:rPr lang="en-US" sz="1350" b="1" kern="0" dirty="0">
                <a:solidFill>
                  <a:schemeClr val="bg2">
                    <a:lumMod val="25000"/>
                  </a:schemeClr>
                </a:solidFill>
                <a:latin typeface="Arial" panose="020B0604020202020204" pitchFamily="34" charset="0"/>
                <a:cs typeface="Arial" panose="020B0604020202020204" pitchFamily="34" charset="0"/>
              </a:rPr>
              <a:t>Son Truong</a:t>
            </a:r>
          </a:p>
          <a:p>
            <a:pPr defTabSz="685800">
              <a:defRPr/>
            </a:pPr>
            <a:r>
              <a:rPr lang="en-US" sz="1350" b="1" kern="0" dirty="0">
                <a:solidFill>
                  <a:schemeClr val="bg2">
                    <a:lumMod val="25000"/>
                  </a:schemeClr>
                </a:solidFill>
                <a:latin typeface="Arial" panose="020B0604020202020204" pitchFamily="34" charset="0"/>
                <a:cs typeface="Arial" panose="020B0604020202020204" pitchFamily="34" charset="0"/>
              </a:rPr>
              <a:t> Benefits Specialist</a:t>
            </a:r>
          </a:p>
          <a:p>
            <a:pPr defTabSz="685800">
              <a:defRPr/>
            </a:pPr>
            <a:r>
              <a:rPr lang="en-US" sz="1350" b="1" kern="0" dirty="0">
                <a:solidFill>
                  <a:schemeClr val="bg2">
                    <a:lumMod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6D148826-D382-4750-8823-83F23CD8789B}"/>
              </a:ext>
            </a:extLst>
          </p:cNvPr>
          <p:cNvSpPr txBox="1"/>
          <p:nvPr/>
        </p:nvSpPr>
        <p:spPr>
          <a:xfrm>
            <a:off x="3354359" y="3713642"/>
            <a:ext cx="1757317" cy="715581"/>
          </a:xfrm>
          <a:prstGeom prst="rect">
            <a:avLst/>
          </a:prstGeom>
          <a:noFill/>
        </p:spPr>
        <p:txBody>
          <a:bodyPr wrap="square" rtlCol="0">
            <a:spAutoFit/>
          </a:bodyPr>
          <a:lstStyle/>
          <a:p>
            <a:pPr defTabSz="685800">
              <a:defRPr/>
            </a:pPr>
            <a:r>
              <a:rPr lang="en-US" sz="1350" kern="0" dirty="0">
                <a:solidFill>
                  <a:prstClr val="black">
                    <a:lumMod val="65000"/>
                    <a:lumOff val="35000"/>
                  </a:prstClr>
                </a:solidFill>
                <a:latin typeface="Arial" panose="020B0604020202020204" pitchFamily="34" charset="0"/>
                <a:cs typeface="Arial" panose="020B0604020202020204" pitchFamily="34" charset="0"/>
              </a:rPr>
              <a:t> </a:t>
            </a:r>
            <a:r>
              <a:rPr lang="en-US" sz="1350" b="1" kern="0" dirty="0">
                <a:solidFill>
                  <a:schemeClr val="bg2">
                    <a:lumMod val="25000"/>
                  </a:schemeClr>
                </a:solidFill>
                <a:latin typeface="Arial" panose="020B0604020202020204" pitchFamily="34" charset="0"/>
                <a:cs typeface="Arial" panose="020B0604020202020204" pitchFamily="34" charset="0"/>
              </a:rPr>
              <a:t>Marcie Akins</a:t>
            </a:r>
          </a:p>
          <a:p>
            <a:pPr defTabSz="685800">
              <a:defRPr/>
            </a:pPr>
            <a:r>
              <a:rPr lang="en-US" sz="1350" b="1" kern="0" dirty="0">
                <a:solidFill>
                  <a:schemeClr val="bg2">
                    <a:lumMod val="25000"/>
                  </a:schemeClr>
                </a:solidFill>
                <a:latin typeface="Arial" panose="020B0604020202020204" pitchFamily="34" charset="0"/>
                <a:cs typeface="Arial" panose="020B0604020202020204" pitchFamily="34" charset="0"/>
              </a:rPr>
              <a:t> Benefits Specialist</a:t>
            </a:r>
          </a:p>
          <a:p>
            <a:pPr defTabSz="685800">
              <a:defRPr/>
            </a:pPr>
            <a:r>
              <a:rPr lang="en-US" sz="1350" b="1" kern="0" dirty="0">
                <a:solidFill>
                  <a:schemeClr val="bg2">
                    <a:lumMod val="25000"/>
                  </a:schemeClr>
                </a:solidFill>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3E571E71-0202-4A05-B545-04DAF3D959EE}"/>
              </a:ext>
            </a:extLst>
          </p:cNvPr>
          <p:cNvPicPr>
            <a:picLocks noChangeAspect="1"/>
          </p:cNvPicPr>
          <p:nvPr/>
        </p:nvPicPr>
        <p:blipFill>
          <a:blip r:embed="rId4"/>
          <a:stretch>
            <a:fillRect/>
          </a:stretch>
        </p:blipFill>
        <p:spPr>
          <a:xfrm>
            <a:off x="1491980" y="2441196"/>
            <a:ext cx="1357900" cy="1098959"/>
          </a:xfrm>
          <a:prstGeom prst="rect">
            <a:avLst/>
          </a:prstGeom>
        </p:spPr>
      </p:pic>
      <p:pic>
        <p:nvPicPr>
          <p:cNvPr id="19" name="Picture 2" descr="A person posing for the camera&#10;&#10;Description generated with very high confidence">
            <a:extLst>
              <a:ext uri="{FF2B5EF4-FFF2-40B4-BE49-F238E27FC236}">
                <a16:creationId xmlns:a16="http://schemas.microsoft.com/office/drawing/2014/main" id="{F05BDD77-0DD1-4350-82FF-726F1A566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0160" y="2451346"/>
            <a:ext cx="1186808" cy="10786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70C1777-5469-4A7F-A9DA-1B00A8CA4FF6}"/>
              </a:ext>
            </a:extLst>
          </p:cNvPr>
          <p:cNvSpPr txBox="1"/>
          <p:nvPr/>
        </p:nvSpPr>
        <p:spPr>
          <a:xfrm>
            <a:off x="7124547" y="3675564"/>
            <a:ext cx="1899214" cy="715581"/>
          </a:xfrm>
          <a:prstGeom prst="rect">
            <a:avLst/>
          </a:prstGeom>
          <a:noFill/>
        </p:spPr>
        <p:txBody>
          <a:bodyPr wrap="square" rtlCol="0">
            <a:spAutoFit/>
          </a:bodyPr>
          <a:lstStyle/>
          <a:p>
            <a:pPr defTabSz="685800">
              <a:defRPr/>
            </a:pPr>
            <a:r>
              <a:rPr lang="en-US" sz="1350" kern="0" dirty="0">
                <a:solidFill>
                  <a:prstClr val="black">
                    <a:lumMod val="65000"/>
                    <a:lumOff val="35000"/>
                  </a:prstClr>
                </a:solidFill>
                <a:latin typeface="Arial" panose="020B0604020202020204" pitchFamily="34" charset="0"/>
                <a:cs typeface="Arial" panose="020B0604020202020204" pitchFamily="34" charset="0"/>
              </a:rPr>
              <a:t> </a:t>
            </a:r>
            <a:r>
              <a:rPr lang="en-US" sz="1350" b="1" kern="0" dirty="0">
                <a:solidFill>
                  <a:schemeClr val="bg2">
                    <a:lumMod val="25000"/>
                  </a:schemeClr>
                </a:solidFill>
                <a:latin typeface="Arial" panose="020B0604020202020204" pitchFamily="34" charset="0"/>
                <a:cs typeface="Arial" panose="020B0604020202020204" pitchFamily="34" charset="0"/>
              </a:rPr>
              <a:t>Monica Laws-Smith</a:t>
            </a:r>
          </a:p>
          <a:p>
            <a:pPr defTabSz="685800">
              <a:defRPr/>
            </a:pPr>
            <a:r>
              <a:rPr lang="en-US" sz="1350" b="1" kern="0" dirty="0">
                <a:solidFill>
                  <a:schemeClr val="bg2">
                    <a:lumMod val="25000"/>
                  </a:schemeClr>
                </a:solidFill>
                <a:latin typeface="Arial" panose="020B0604020202020204" pitchFamily="34" charset="0"/>
                <a:cs typeface="Arial" panose="020B0604020202020204" pitchFamily="34" charset="0"/>
              </a:rPr>
              <a:t> Benefits Specialist</a:t>
            </a:r>
          </a:p>
          <a:p>
            <a:pPr defTabSz="685800">
              <a:defRPr/>
            </a:pPr>
            <a:r>
              <a:rPr lang="en-US" sz="1350" b="1" kern="0" dirty="0">
                <a:solidFill>
                  <a:schemeClr val="bg2">
                    <a:lumMod val="25000"/>
                  </a:schemeClr>
                </a:solidFill>
                <a:latin typeface="Arial" panose="020B0604020202020204" pitchFamily="34" charset="0"/>
                <a:cs typeface="Arial" panose="020B0604020202020204" pitchFamily="34" charset="0"/>
              </a:rPr>
              <a:t> </a:t>
            </a:r>
          </a:p>
        </p:txBody>
      </p:sp>
      <p:sp>
        <p:nvSpPr>
          <p:cNvPr id="21" name="TextBox 20">
            <a:extLst>
              <a:ext uri="{FF2B5EF4-FFF2-40B4-BE49-F238E27FC236}">
                <a16:creationId xmlns:a16="http://schemas.microsoft.com/office/drawing/2014/main" id="{F74BDDEA-1F8A-4FFB-84C2-CA47C154DD7B}"/>
              </a:ext>
            </a:extLst>
          </p:cNvPr>
          <p:cNvSpPr txBox="1"/>
          <p:nvPr/>
        </p:nvSpPr>
        <p:spPr>
          <a:xfrm>
            <a:off x="5464952" y="3605967"/>
            <a:ext cx="1487966" cy="507831"/>
          </a:xfrm>
          <a:prstGeom prst="rect">
            <a:avLst/>
          </a:prstGeom>
          <a:noFill/>
        </p:spPr>
        <p:txBody>
          <a:bodyPr wrap="square" rtlCol="0">
            <a:spAutoFit/>
          </a:bodyPr>
          <a:lstStyle/>
          <a:p>
            <a:pPr defTabSz="685800">
              <a:defRPr/>
            </a:pPr>
            <a:r>
              <a:rPr lang="en-US" sz="1350" b="1" kern="0" dirty="0">
                <a:solidFill>
                  <a:schemeClr val="bg2">
                    <a:lumMod val="25000"/>
                  </a:schemeClr>
                </a:solidFill>
                <a:latin typeface="Arial" panose="020B0604020202020204" pitchFamily="34" charset="0"/>
                <a:cs typeface="Arial" panose="020B0604020202020204" pitchFamily="34" charset="0"/>
              </a:rPr>
              <a:t>Carla Gracen</a:t>
            </a:r>
          </a:p>
          <a:p>
            <a:pPr defTabSz="685800">
              <a:defRPr/>
            </a:pPr>
            <a:r>
              <a:rPr lang="en-US" sz="1350" b="1" kern="0" dirty="0">
                <a:solidFill>
                  <a:schemeClr val="bg2">
                    <a:lumMod val="25000"/>
                  </a:schemeClr>
                </a:solidFill>
                <a:latin typeface="Arial" panose="020B0604020202020204" pitchFamily="34" charset="0"/>
                <a:cs typeface="Arial" panose="020B0604020202020204" pitchFamily="34" charset="0"/>
              </a:rPr>
              <a:t>Director</a:t>
            </a:r>
          </a:p>
        </p:txBody>
      </p:sp>
      <p:pic>
        <p:nvPicPr>
          <p:cNvPr id="24" name="Picture 23">
            <a:extLst>
              <a:ext uri="{FF2B5EF4-FFF2-40B4-BE49-F238E27FC236}">
                <a16:creationId xmlns:a16="http://schemas.microsoft.com/office/drawing/2014/main" id="{FA1D094E-44AF-47E9-B50E-285217F536B7}"/>
              </a:ext>
            </a:extLst>
          </p:cNvPr>
          <p:cNvPicPr>
            <a:picLocks noChangeAspect="1"/>
          </p:cNvPicPr>
          <p:nvPr/>
        </p:nvPicPr>
        <p:blipFill>
          <a:blip r:embed="rId6"/>
          <a:stretch>
            <a:fillRect/>
          </a:stretch>
        </p:blipFill>
        <p:spPr>
          <a:xfrm>
            <a:off x="5669280" y="4317933"/>
            <a:ext cx="1125994" cy="1005908"/>
          </a:xfrm>
          <a:prstGeom prst="rect">
            <a:avLst/>
          </a:prstGeom>
        </p:spPr>
      </p:pic>
      <p:sp>
        <p:nvSpPr>
          <p:cNvPr id="25" name="TextBox 24">
            <a:extLst>
              <a:ext uri="{FF2B5EF4-FFF2-40B4-BE49-F238E27FC236}">
                <a16:creationId xmlns:a16="http://schemas.microsoft.com/office/drawing/2014/main" id="{3309081F-FF56-4033-B7D8-1488647DF1A1}"/>
              </a:ext>
            </a:extLst>
          </p:cNvPr>
          <p:cNvSpPr txBox="1"/>
          <p:nvPr/>
        </p:nvSpPr>
        <p:spPr>
          <a:xfrm>
            <a:off x="9367020" y="3675564"/>
            <a:ext cx="1526731" cy="507831"/>
          </a:xfrm>
          <a:prstGeom prst="rect">
            <a:avLst/>
          </a:prstGeom>
          <a:noFill/>
        </p:spPr>
        <p:txBody>
          <a:bodyPr wrap="square" rtlCol="0">
            <a:spAutoFit/>
          </a:bodyPr>
          <a:lstStyle/>
          <a:p>
            <a:r>
              <a:rPr lang="en-US" sz="1350" b="1" dirty="0">
                <a:solidFill>
                  <a:schemeClr val="bg2">
                    <a:lumMod val="25000"/>
                  </a:schemeClr>
                </a:solidFill>
                <a:latin typeface="Arial" panose="020B0604020202020204" pitchFamily="34" charset="0"/>
                <a:cs typeface="Arial" panose="020B0604020202020204" pitchFamily="34" charset="0"/>
              </a:rPr>
              <a:t>Barbara Heard</a:t>
            </a:r>
          </a:p>
          <a:p>
            <a:r>
              <a:rPr lang="en-US" sz="1350" b="1" dirty="0">
                <a:solidFill>
                  <a:schemeClr val="bg2">
                    <a:lumMod val="25000"/>
                  </a:schemeClr>
                </a:solidFill>
                <a:latin typeface="Arial" panose="020B0604020202020204" pitchFamily="34" charset="0"/>
                <a:cs typeface="Arial" panose="020B0604020202020204" pitchFamily="34" charset="0"/>
              </a:rPr>
              <a:t>Benefits Analyst</a:t>
            </a:r>
          </a:p>
        </p:txBody>
      </p:sp>
      <p:pic>
        <p:nvPicPr>
          <p:cNvPr id="27" name="Picture 26">
            <a:extLst>
              <a:ext uri="{FF2B5EF4-FFF2-40B4-BE49-F238E27FC236}">
                <a16:creationId xmlns:a16="http://schemas.microsoft.com/office/drawing/2014/main" id="{3F44CBC9-24AB-45B4-AF2F-1BB94F0E13E7}"/>
              </a:ext>
            </a:extLst>
          </p:cNvPr>
          <p:cNvPicPr>
            <a:picLocks noChangeAspect="1"/>
          </p:cNvPicPr>
          <p:nvPr/>
        </p:nvPicPr>
        <p:blipFill>
          <a:blip r:embed="rId7"/>
          <a:stretch>
            <a:fillRect/>
          </a:stretch>
        </p:blipFill>
        <p:spPr>
          <a:xfrm>
            <a:off x="7364888" y="2481610"/>
            <a:ext cx="1167599" cy="1098957"/>
          </a:xfrm>
          <a:prstGeom prst="rect">
            <a:avLst/>
          </a:prstGeom>
        </p:spPr>
      </p:pic>
      <p:sp>
        <p:nvSpPr>
          <p:cNvPr id="2" name="Slide Number Placeholder 1">
            <a:extLst>
              <a:ext uri="{FF2B5EF4-FFF2-40B4-BE49-F238E27FC236}">
                <a16:creationId xmlns:a16="http://schemas.microsoft.com/office/drawing/2014/main" id="{F6E97539-6B56-4876-848C-2490FCA4A44A}"/>
              </a:ext>
            </a:extLst>
          </p:cNvPr>
          <p:cNvSpPr>
            <a:spLocks noGrp="1"/>
          </p:cNvSpPr>
          <p:nvPr>
            <p:ph type="sldNum" sz="quarter" idx="12"/>
          </p:nvPr>
        </p:nvSpPr>
        <p:spPr/>
        <p:txBody>
          <a:bodyPr/>
          <a:lstStyle/>
          <a:p>
            <a:fld id="{42F278E8-EAD3-4AF6-88BB-46BDB459C264}" type="slidenum">
              <a:rPr lang="en-US" smtClean="0">
                <a:solidFill>
                  <a:prstClr val="black">
                    <a:tint val="75000"/>
                  </a:prstClr>
                </a:solidFill>
              </a:rPr>
              <a:pPr/>
              <a:t>3</a:t>
            </a:fld>
            <a:endParaRPr lang="en-US" dirty="0">
              <a:solidFill>
                <a:prstClr val="black">
                  <a:tint val="75000"/>
                </a:prstClr>
              </a:solidFill>
            </a:endParaRPr>
          </a:p>
        </p:txBody>
      </p:sp>
      <p:pic>
        <p:nvPicPr>
          <p:cNvPr id="10" name="Picture 9">
            <a:extLst>
              <a:ext uri="{FF2B5EF4-FFF2-40B4-BE49-F238E27FC236}">
                <a16:creationId xmlns:a16="http://schemas.microsoft.com/office/drawing/2014/main" id="{4C67B6B6-87A7-E8A7-1CEC-BBFEF0110D77}"/>
              </a:ext>
            </a:extLst>
          </p:cNvPr>
          <p:cNvPicPr>
            <a:picLocks noChangeAspect="1"/>
          </p:cNvPicPr>
          <p:nvPr/>
        </p:nvPicPr>
        <p:blipFill>
          <a:blip r:embed="rId8"/>
          <a:stretch>
            <a:fillRect/>
          </a:stretch>
        </p:blipFill>
        <p:spPr>
          <a:xfrm>
            <a:off x="5119504" y="396241"/>
            <a:ext cx="2099176" cy="1721730"/>
          </a:xfrm>
          <a:prstGeom prst="rect">
            <a:avLst/>
          </a:prstGeom>
        </p:spPr>
      </p:pic>
      <p:pic>
        <p:nvPicPr>
          <p:cNvPr id="14" name="Picture 13">
            <a:extLst>
              <a:ext uri="{FF2B5EF4-FFF2-40B4-BE49-F238E27FC236}">
                <a16:creationId xmlns:a16="http://schemas.microsoft.com/office/drawing/2014/main" id="{4A184701-464F-E6F6-8136-22D7A03676E9}"/>
              </a:ext>
            </a:extLst>
          </p:cNvPr>
          <p:cNvPicPr>
            <a:picLocks noChangeAspect="1"/>
          </p:cNvPicPr>
          <p:nvPr/>
        </p:nvPicPr>
        <p:blipFill>
          <a:blip r:embed="rId9"/>
          <a:stretch>
            <a:fillRect/>
          </a:stretch>
        </p:blipFill>
        <p:spPr>
          <a:xfrm>
            <a:off x="3438733" y="2451346"/>
            <a:ext cx="1357900" cy="1129221"/>
          </a:xfrm>
          <a:prstGeom prst="rect">
            <a:avLst/>
          </a:prstGeom>
        </p:spPr>
      </p:pic>
    </p:spTree>
    <p:custDataLst>
      <p:tags r:id="rId1"/>
    </p:custDataLst>
    <p:extLst>
      <p:ext uri="{BB962C8B-B14F-4D97-AF65-F5344CB8AC3E}">
        <p14:creationId xmlns:p14="http://schemas.microsoft.com/office/powerpoint/2010/main" val="35945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B5F8EE5-F2B6-48DF-A1DB-A16106E2567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7294"/>
          <a:stretch/>
        </p:blipFill>
        <p:spPr>
          <a:xfrm>
            <a:off x="1" y="10"/>
            <a:ext cx="9669642" cy="6857990"/>
          </a:xfrm>
          <a:prstGeom prst="rect">
            <a:avLst/>
          </a:prstGeom>
        </p:spPr>
      </p:pic>
      <p:sp>
        <p:nvSpPr>
          <p:cNvPr id="23"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19CF08-5654-B0FF-E580-B72E7A6AD85A}"/>
              </a:ext>
            </a:extLst>
          </p:cNvPr>
          <p:cNvSpPr>
            <a:spLocks noGrp="1"/>
          </p:cNvSpPr>
          <p:nvPr>
            <p:ph type="title"/>
          </p:nvPr>
        </p:nvSpPr>
        <p:spPr>
          <a:xfrm>
            <a:off x="7531610" y="365125"/>
            <a:ext cx="3822189" cy="1899912"/>
          </a:xfrm>
        </p:spPr>
        <p:txBody>
          <a:bodyPr>
            <a:normAutofit/>
          </a:bodyPr>
          <a:lstStyle/>
          <a:p>
            <a:r>
              <a:rPr lang="en-US" sz="4000" b="1" dirty="0"/>
              <a:t>2022 Open Enrollment (OE) for 2023 Plan Year</a:t>
            </a:r>
          </a:p>
        </p:txBody>
      </p:sp>
      <p:sp>
        <p:nvSpPr>
          <p:cNvPr id="3" name="Content Placeholder 2">
            <a:extLst>
              <a:ext uri="{FF2B5EF4-FFF2-40B4-BE49-F238E27FC236}">
                <a16:creationId xmlns:a16="http://schemas.microsoft.com/office/drawing/2014/main" id="{31A2E093-5820-F57C-1DAF-31BB30D72431}"/>
              </a:ext>
            </a:extLst>
          </p:cNvPr>
          <p:cNvSpPr>
            <a:spLocks noGrp="1"/>
          </p:cNvSpPr>
          <p:nvPr>
            <p:ph idx="1"/>
          </p:nvPr>
        </p:nvSpPr>
        <p:spPr>
          <a:xfrm>
            <a:off x="7531610" y="2434201"/>
            <a:ext cx="3822189" cy="3742762"/>
          </a:xfrm>
        </p:spPr>
        <p:txBody>
          <a:bodyPr>
            <a:normAutofit/>
          </a:bodyPr>
          <a:lstStyle/>
          <a:p>
            <a:pPr marL="0" indent="0">
              <a:buNone/>
            </a:pPr>
            <a:r>
              <a:rPr lang="en-US" sz="1600" dirty="0"/>
              <a:t>Begins October 17, 2022 at 1:00 a.m. ET</a:t>
            </a:r>
          </a:p>
          <a:p>
            <a:pPr marL="0" indent="0">
              <a:buNone/>
            </a:pPr>
            <a:r>
              <a:rPr lang="en-US" sz="1600" dirty="0"/>
              <a:t>Ends November 5, 2022 at 12:59 a.m. ET</a:t>
            </a:r>
          </a:p>
          <a:p>
            <a:pPr marL="0" indent="0">
              <a:buNone/>
            </a:pPr>
            <a:endParaRPr lang="en-US" sz="1600" dirty="0"/>
          </a:p>
          <a:p>
            <a:pPr marL="0" indent="0">
              <a:buNone/>
            </a:pPr>
            <a:r>
              <a:rPr lang="en-US" sz="1600" dirty="0"/>
              <a:t>During OE, eligible active employees may:</a:t>
            </a:r>
          </a:p>
          <a:p>
            <a:pPr lvl="0"/>
            <a:r>
              <a:rPr lang="en-US" sz="1600" dirty="0"/>
              <a:t>Enroll in Flexible Benefits coverage</a:t>
            </a:r>
          </a:p>
          <a:p>
            <a:pPr lvl="0"/>
            <a:r>
              <a:rPr lang="en-US" sz="1600" dirty="0"/>
              <a:t>Change Plan Option and/or Vendor </a:t>
            </a:r>
          </a:p>
          <a:p>
            <a:pPr lvl="0"/>
            <a:r>
              <a:rPr lang="en-US" sz="1600" dirty="0"/>
              <a:t>Enroll eligible dependents</a:t>
            </a:r>
          </a:p>
          <a:p>
            <a:pPr lvl="0"/>
            <a:r>
              <a:rPr lang="en-US" sz="1600" dirty="0"/>
              <a:t>Drop covered dependents</a:t>
            </a:r>
          </a:p>
          <a:p>
            <a:pPr lvl="0"/>
            <a:r>
              <a:rPr lang="en-US" sz="1600" dirty="0"/>
              <a:t>Increase or Decrease coverage tier</a:t>
            </a:r>
          </a:p>
          <a:p>
            <a:pPr lvl="0"/>
            <a:r>
              <a:rPr lang="en-US" sz="1600" dirty="0"/>
              <a:t>Discontinue Flexible Benefits plan option(s)</a:t>
            </a:r>
          </a:p>
          <a:p>
            <a:endParaRPr lang="en-US" sz="1600" dirty="0"/>
          </a:p>
        </p:txBody>
      </p:sp>
      <p:sp>
        <p:nvSpPr>
          <p:cNvPr id="4" name="Slide Number Placeholder 3">
            <a:extLst>
              <a:ext uri="{FF2B5EF4-FFF2-40B4-BE49-F238E27FC236}">
                <a16:creationId xmlns:a16="http://schemas.microsoft.com/office/drawing/2014/main" id="{95578A93-BC0E-88C0-193C-D128FEFD7F21}"/>
              </a:ext>
            </a:extLst>
          </p:cNvPr>
          <p:cNvSpPr>
            <a:spLocks noGrp="1"/>
          </p:cNvSpPr>
          <p:nvPr>
            <p:ph type="sldNum" sz="quarter" idx="12"/>
          </p:nvPr>
        </p:nvSpPr>
        <p:spPr>
          <a:xfrm>
            <a:off x="8610600" y="6356350"/>
            <a:ext cx="2743200" cy="365125"/>
          </a:xfrm>
        </p:spPr>
        <p:txBody>
          <a:bodyPr>
            <a:normAutofit/>
          </a:bodyPr>
          <a:lstStyle/>
          <a:p>
            <a:pPr>
              <a:spcAft>
                <a:spcPts val="600"/>
              </a:spcAft>
            </a:pPr>
            <a:fld id="{A2D60591-259C-4DB4-A85D-69943D188EE6}" type="slidenum">
              <a:rPr lang="en-US" smtClean="0"/>
              <a:pPr>
                <a:spcAft>
                  <a:spcPts val="600"/>
                </a:spcAft>
              </a:pPr>
              <a:t>4</a:t>
            </a:fld>
            <a:endParaRPr lang="en-US" dirty="0"/>
          </a:p>
        </p:txBody>
      </p:sp>
    </p:spTree>
    <p:extLst>
      <p:ext uri="{BB962C8B-B14F-4D97-AF65-F5344CB8AC3E}">
        <p14:creationId xmlns:p14="http://schemas.microsoft.com/office/powerpoint/2010/main" val="4266392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6" name="Rectangle 105">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Freeform: Shape 107">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5BF5D60-E74D-4423-B28B-FC3E77496AA1}"/>
              </a:ext>
            </a:extLst>
          </p:cNvPr>
          <p:cNvSpPr>
            <a:spLocks noGrp="1"/>
          </p:cNvSpPr>
          <p:nvPr>
            <p:ph type="title"/>
          </p:nvPr>
        </p:nvSpPr>
        <p:spPr>
          <a:xfrm>
            <a:off x="152400" y="104775"/>
            <a:ext cx="5760720" cy="6039913"/>
          </a:xfrm>
        </p:spPr>
        <p:txBody>
          <a:bodyPr>
            <a:normAutofit/>
          </a:bodyPr>
          <a:lstStyle/>
          <a:p>
            <a:r>
              <a:rPr lang="en-US" sz="2800" b="1" dirty="0"/>
              <a:t>2023 Flexible Benefits Program Enhancements and Changes </a:t>
            </a:r>
            <a:br>
              <a:rPr lang="en-US" sz="2800" b="1" dirty="0"/>
            </a:br>
            <a:br>
              <a:rPr lang="en-US" sz="2800" b="1" dirty="0"/>
            </a:br>
            <a:endParaRPr lang="en-US" sz="2800" b="1" dirty="0"/>
          </a:p>
        </p:txBody>
      </p:sp>
      <p:sp>
        <p:nvSpPr>
          <p:cNvPr id="85" name="Content Placeholder 2">
            <a:extLst>
              <a:ext uri="{FF2B5EF4-FFF2-40B4-BE49-F238E27FC236}">
                <a16:creationId xmlns:a16="http://schemas.microsoft.com/office/drawing/2014/main" id="{7A935D16-41E4-4432-A6EE-BF8DD512836E}"/>
              </a:ext>
            </a:extLst>
          </p:cNvPr>
          <p:cNvSpPr>
            <a:spLocks noGrp="1"/>
          </p:cNvSpPr>
          <p:nvPr>
            <p:ph idx="1"/>
          </p:nvPr>
        </p:nvSpPr>
        <p:spPr>
          <a:xfrm>
            <a:off x="6095999" y="713311"/>
            <a:ext cx="5257801" cy="5431377"/>
          </a:xfrm>
        </p:spPr>
        <p:txBody>
          <a:bodyPr anchor="ctr">
            <a:normAutofit/>
          </a:bodyPr>
          <a:lstStyle/>
          <a:p>
            <a:pPr marL="160020" marR="0" lvl="0" indent="0" defTabSz="457200" rtl="0" eaLnBrk="1" fontAlgn="auto" latinLnBrk="0" hangingPunct="1">
              <a:spcBef>
                <a:spcPts val="600"/>
              </a:spcBef>
              <a:spcAft>
                <a:spcPts val="0"/>
              </a:spcAft>
              <a:buClr>
                <a:schemeClr val="bg2">
                  <a:lumMod val="25000"/>
                </a:schemeClr>
              </a:buClr>
              <a:buSzPct val="115000"/>
              <a:buNone/>
              <a:tabLst/>
              <a:defRPr/>
            </a:pPr>
            <a:r>
              <a:rPr kumimoji="0" lang="en-US" sz="1600" b="1" i="0" u="none" strike="noStrike" kern="1200" cap="none" spc="0" normalizeH="0" baseline="0" noProof="0" dirty="0">
                <a:ln>
                  <a:noFill/>
                </a:ln>
                <a:effectLst/>
                <a:uLnTx/>
                <a:uFillTx/>
                <a:ea typeface="+mn-ea"/>
                <a:cs typeface="Arial" panose="020B0604020202020204" pitchFamily="34" charset="0"/>
              </a:rPr>
              <a:t>Effective January 1, 2023:</a:t>
            </a:r>
          </a:p>
          <a:p>
            <a:pPr marL="617220" marR="0" lvl="0" indent="-457200" defTabSz="457200" rtl="0" eaLnBrk="1" fontAlgn="auto" latinLnBrk="0" hangingPunct="1">
              <a:spcBef>
                <a:spcPts val="600"/>
              </a:spcBef>
              <a:spcAft>
                <a:spcPts val="0"/>
              </a:spcAft>
              <a:buClr>
                <a:schemeClr val="bg2">
                  <a:lumMod val="25000"/>
                </a:schemeClr>
              </a:buClr>
              <a:buSzPct val="115000"/>
              <a:tabLst/>
              <a:defRPr/>
            </a:pPr>
            <a:endParaRPr lang="en-US" sz="1600" dirty="0">
              <a:cs typeface="Arial" panose="020B0604020202020204" pitchFamily="34" charset="0"/>
            </a:endParaRPr>
          </a:p>
          <a:p>
            <a:pPr marL="617220" marR="0" lvl="0" indent="-457200" defTabSz="457200" rtl="0" eaLnBrk="1" fontAlgn="auto" latinLnBrk="0" hangingPunct="1">
              <a:spcBef>
                <a:spcPts val="600"/>
              </a:spcBef>
              <a:spcAft>
                <a:spcPts val="0"/>
              </a:spcAft>
              <a:buClr>
                <a:schemeClr val="bg2">
                  <a:lumMod val="25000"/>
                </a:schemeClr>
              </a:buClr>
              <a:buSzPct val="115000"/>
              <a:tabLst/>
              <a:defRPr/>
            </a:pPr>
            <a:r>
              <a:rPr kumimoji="0" lang="en-US" sz="1600" b="0" i="0" u="none" strike="noStrike" kern="1200" cap="none" spc="0" normalizeH="0" baseline="0" noProof="0" dirty="0">
                <a:ln>
                  <a:noFill/>
                </a:ln>
                <a:effectLst/>
                <a:uLnTx/>
                <a:uFillTx/>
                <a:ea typeface="+mn-ea"/>
                <a:cs typeface="Arial" panose="020B0604020202020204" pitchFamily="34" charset="0"/>
              </a:rPr>
              <a:t>Cigna Dental will be the new vendor for the Dental PPO plan options</a:t>
            </a:r>
          </a:p>
          <a:p>
            <a:pPr marL="617220" marR="0" lvl="0" indent="-457200" defTabSz="457200" rtl="0" eaLnBrk="1" fontAlgn="auto" latinLnBrk="0" hangingPunct="1">
              <a:spcBef>
                <a:spcPts val="600"/>
              </a:spcBef>
              <a:spcAft>
                <a:spcPts val="0"/>
              </a:spcAft>
              <a:buClr>
                <a:schemeClr val="bg2">
                  <a:lumMod val="25000"/>
                </a:schemeClr>
              </a:buClr>
              <a:buSzPct val="115000"/>
              <a:tabLst/>
              <a:defRPr/>
            </a:pPr>
            <a:r>
              <a:rPr kumimoji="0" lang="en-US" sz="1600" b="0" i="0" u="none" strike="noStrike" kern="1200" cap="none" spc="0" normalizeH="0" baseline="0" noProof="0" dirty="0">
                <a:ln>
                  <a:noFill/>
                </a:ln>
                <a:effectLst/>
                <a:uLnTx/>
                <a:uFillTx/>
                <a:ea typeface="+mn-ea"/>
                <a:cs typeface="Arial" panose="020B0604020202020204" pitchFamily="34" charset="0"/>
              </a:rPr>
              <a:t>A new dental mid option, Select Mid, was added</a:t>
            </a:r>
          </a:p>
          <a:p>
            <a:pPr marL="617220" marR="0" lvl="0" indent="-457200" defTabSz="457200" rtl="0" eaLnBrk="1" fontAlgn="auto" latinLnBrk="0" hangingPunct="1">
              <a:spcBef>
                <a:spcPts val="600"/>
              </a:spcBef>
              <a:spcAft>
                <a:spcPts val="0"/>
              </a:spcAft>
              <a:buClr>
                <a:schemeClr val="bg2">
                  <a:lumMod val="25000"/>
                </a:schemeClr>
              </a:buClr>
              <a:buSzPct val="115000"/>
              <a:tabLst/>
              <a:defRPr/>
            </a:pPr>
            <a:r>
              <a:rPr lang="en-US" sz="1600" dirty="0">
                <a:cs typeface="Arial" panose="020B0604020202020204" pitchFamily="34" charset="0"/>
              </a:rPr>
              <a:t>Calendar year maximum increased on the Dental Select plan option (from $500 to $750)</a:t>
            </a:r>
            <a:r>
              <a:rPr kumimoji="0" lang="en-US" sz="1600" b="0" i="0" u="none" strike="noStrike" kern="1200" cap="none" spc="0" normalizeH="0" baseline="0" noProof="0" dirty="0">
                <a:ln>
                  <a:noFill/>
                </a:ln>
                <a:effectLst/>
                <a:uLnTx/>
                <a:uFillTx/>
                <a:ea typeface="+mn-ea"/>
                <a:cs typeface="Arial" panose="020B0604020202020204" pitchFamily="34" charset="0"/>
              </a:rPr>
              <a:t> </a:t>
            </a:r>
          </a:p>
          <a:p>
            <a:pPr marL="617220" marR="0" lvl="0" indent="-457200" defTabSz="457200" rtl="0" eaLnBrk="1" fontAlgn="auto" latinLnBrk="0" hangingPunct="1">
              <a:spcBef>
                <a:spcPts val="600"/>
              </a:spcBef>
              <a:spcAft>
                <a:spcPts val="0"/>
              </a:spcAft>
              <a:buClr>
                <a:schemeClr val="bg2">
                  <a:lumMod val="25000"/>
                </a:schemeClr>
              </a:buClr>
              <a:buSzPct val="115000"/>
              <a:tabLst/>
              <a:defRPr/>
            </a:pPr>
            <a:r>
              <a:rPr kumimoji="0" lang="en-US" sz="1600" b="0" i="0" u="none" strike="noStrike" kern="1200" cap="none" spc="0" normalizeH="0" baseline="0" noProof="0" dirty="0">
                <a:ln>
                  <a:noFill/>
                </a:ln>
                <a:effectLst/>
                <a:uLnTx/>
                <a:uFillTx/>
                <a:ea typeface="+mn-ea"/>
                <a:cs typeface="Arial" panose="020B0604020202020204" pitchFamily="34" charset="0"/>
              </a:rPr>
              <a:t>Orthodontia lifetime maximum will start over in 2023</a:t>
            </a:r>
          </a:p>
          <a:p>
            <a:pPr marL="617220" marR="0" lvl="0" indent="-457200" defTabSz="457200" rtl="0" eaLnBrk="1" fontAlgn="auto" latinLnBrk="0" hangingPunct="1">
              <a:spcBef>
                <a:spcPts val="600"/>
              </a:spcBef>
              <a:spcAft>
                <a:spcPts val="0"/>
              </a:spcAft>
              <a:buClr>
                <a:schemeClr val="bg2">
                  <a:lumMod val="25000"/>
                </a:schemeClr>
              </a:buClr>
              <a:buSzPct val="115000"/>
              <a:tabLst/>
              <a:defRPr/>
            </a:pPr>
            <a:r>
              <a:rPr lang="en-US" sz="1600" dirty="0">
                <a:cs typeface="Arial" panose="020B0604020202020204" pitchFamily="34" charset="0"/>
              </a:rPr>
              <a:t>Implant benefits are available under the Dental Select Mid and Select Plus plan options</a:t>
            </a:r>
            <a:endParaRPr kumimoji="0" lang="en-US" sz="1600" b="0" i="0" u="none" strike="noStrike" kern="1200" cap="none" spc="0" normalizeH="0" baseline="0" noProof="0" dirty="0">
              <a:ln>
                <a:noFill/>
              </a:ln>
              <a:effectLst/>
              <a:uLnTx/>
              <a:uFillTx/>
              <a:ea typeface="+mn-ea"/>
              <a:cs typeface="Arial" panose="020B0604020202020204" pitchFamily="34" charset="0"/>
            </a:endParaRPr>
          </a:p>
          <a:p>
            <a:pPr marL="617220" marR="0" lvl="0" indent="-457200" defTabSz="457200" rtl="0" eaLnBrk="1" fontAlgn="auto" latinLnBrk="0" hangingPunct="1">
              <a:spcBef>
                <a:spcPts val="600"/>
              </a:spcBef>
              <a:spcAft>
                <a:spcPts val="0"/>
              </a:spcAft>
              <a:buClr>
                <a:schemeClr val="bg2">
                  <a:lumMod val="25000"/>
                </a:schemeClr>
              </a:buClr>
              <a:buSzPct val="115000"/>
              <a:tabLst/>
              <a:defRPr/>
            </a:pPr>
            <a:r>
              <a:rPr lang="en-US" sz="1600" dirty="0">
                <a:cs typeface="Arial" panose="020B0604020202020204" pitchFamily="34" charset="0"/>
              </a:rPr>
              <a:t>Premiums were reduced on the Dental and Vision Select and Select Plus plan options</a:t>
            </a:r>
            <a:endParaRPr kumimoji="0" lang="en-US" sz="1600" b="0" i="0" u="none" strike="noStrike" kern="1200" cap="none" spc="0" normalizeH="0" baseline="0" noProof="0" dirty="0">
              <a:ln>
                <a:noFill/>
              </a:ln>
              <a:effectLst/>
              <a:uLnTx/>
              <a:uFillTx/>
              <a:ea typeface="+mn-ea"/>
              <a:cs typeface="Arial" panose="020B0604020202020204" pitchFamily="34" charset="0"/>
            </a:endParaRPr>
          </a:p>
          <a:p>
            <a:pPr marL="617220" marR="0" lvl="0" indent="-457200" defTabSz="457200" rtl="0" eaLnBrk="1" fontAlgn="auto" latinLnBrk="0" hangingPunct="1">
              <a:spcBef>
                <a:spcPts val="600"/>
              </a:spcBef>
              <a:spcAft>
                <a:spcPts val="0"/>
              </a:spcAft>
              <a:buClr>
                <a:schemeClr val="bg2">
                  <a:lumMod val="25000"/>
                </a:schemeClr>
              </a:buClr>
              <a:buSzPct val="115000"/>
              <a:tabLst/>
              <a:defRPr/>
            </a:pPr>
            <a:r>
              <a:rPr kumimoji="0" lang="en-US" sz="1600" b="0" i="0" u="none" strike="noStrike" kern="1200" cap="none" spc="0" normalizeH="0" baseline="0" noProof="0" dirty="0">
                <a:ln>
                  <a:noFill/>
                </a:ln>
                <a:effectLst/>
                <a:uLnTx/>
                <a:uFillTx/>
                <a:ea typeface="+mn-ea"/>
                <a:cs typeface="Arial" panose="020B0604020202020204" pitchFamily="34" charset="0"/>
              </a:rPr>
              <a:t>Cigna DHMO and MetLife Legal added additional services and/or enhancements with no premium increase</a:t>
            </a:r>
          </a:p>
          <a:p>
            <a:pPr marL="617220" marR="0" lvl="0" indent="-457200" defTabSz="457200" rtl="0" eaLnBrk="1" fontAlgn="auto" latinLnBrk="0" hangingPunct="1">
              <a:spcBef>
                <a:spcPts val="600"/>
              </a:spcBef>
              <a:spcAft>
                <a:spcPts val="0"/>
              </a:spcAft>
              <a:buClr>
                <a:schemeClr val="bg2">
                  <a:lumMod val="25000"/>
                </a:schemeClr>
              </a:buClr>
              <a:buSzPct val="115000"/>
              <a:tabLst/>
              <a:defRPr/>
            </a:pPr>
            <a:r>
              <a:rPr lang="en-US" sz="1600" dirty="0">
                <a:cs typeface="Arial" panose="020B0604020202020204" pitchFamily="34" charset="0"/>
              </a:rPr>
              <a:t>The Health Care Flexible Spending Account limit increased to $2,808</a:t>
            </a:r>
            <a:r>
              <a:rPr kumimoji="0" lang="en-US" sz="1600" b="0" i="0" u="none" strike="noStrike" kern="1200" cap="none" spc="0" normalizeH="0" baseline="0" noProof="0" dirty="0">
                <a:ln>
                  <a:noFill/>
                </a:ln>
                <a:effectLst/>
                <a:uLnTx/>
                <a:uFillTx/>
                <a:ea typeface="+mn-ea"/>
                <a:cs typeface="Arial" panose="020B0604020202020204" pitchFamily="34" charset="0"/>
              </a:rPr>
              <a:t> </a:t>
            </a:r>
          </a:p>
          <a:p>
            <a:pPr marL="617220" marR="0" lvl="0" indent="-457200" defTabSz="457200" rtl="0" eaLnBrk="1" fontAlgn="auto" latinLnBrk="0" hangingPunct="1">
              <a:spcBef>
                <a:spcPts val="600"/>
              </a:spcBef>
              <a:spcAft>
                <a:spcPts val="0"/>
              </a:spcAft>
              <a:buClr>
                <a:schemeClr val="bg2">
                  <a:lumMod val="25000"/>
                </a:schemeClr>
              </a:buClr>
              <a:buSzPct val="115000"/>
              <a:tabLst/>
              <a:defRPr/>
            </a:pPr>
            <a:r>
              <a:rPr kumimoji="0" lang="en-US" sz="1600" b="0" i="0" u="none" strike="noStrike" kern="1200" cap="none" spc="0" normalizeH="0" baseline="0" noProof="0" dirty="0">
                <a:ln>
                  <a:noFill/>
                </a:ln>
                <a:effectLst/>
                <a:uLnTx/>
                <a:uFillTx/>
                <a:ea typeface="+mn-ea"/>
                <a:cs typeface="Arial" panose="020B0604020202020204" pitchFamily="34" charset="0"/>
              </a:rPr>
              <a:t>Unum’s Long-Term Care premiums will increase by 15% on plan options with Compound Inflation</a:t>
            </a:r>
          </a:p>
          <a:p>
            <a:pPr marL="160020" marR="0" lvl="0" indent="0" defTabSz="457200" rtl="0" eaLnBrk="1" fontAlgn="auto" latinLnBrk="0" hangingPunct="1">
              <a:spcBef>
                <a:spcPts val="600"/>
              </a:spcBef>
              <a:spcAft>
                <a:spcPts val="0"/>
              </a:spcAft>
              <a:buClr>
                <a:schemeClr val="bg2">
                  <a:lumMod val="25000"/>
                </a:schemeClr>
              </a:buClr>
              <a:buSzPct val="115000"/>
              <a:buNone/>
              <a:tabLst/>
              <a:defRPr/>
            </a:pPr>
            <a:r>
              <a:rPr kumimoji="0" lang="en-US" sz="1600" b="0" i="0" u="none" strike="noStrike" kern="1200" cap="none" spc="0" normalizeH="0" baseline="0" noProof="0" dirty="0">
                <a:ln>
                  <a:noFill/>
                </a:ln>
                <a:effectLst/>
                <a:uLnTx/>
                <a:uFillTx/>
                <a:ea typeface="+mn-ea"/>
                <a:cs typeface="Arial" panose="020B0604020202020204" pitchFamily="34" charset="0"/>
              </a:rPr>
              <a:t> </a:t>
            </a:r>
          </a:p>
          <a:p>
            <a:pPr marL="0" indent="0">
              <a:buNone/>
            </a:pPr>
            <a:endParaRPr lang="en-US" sz="1100" b="1" dirty="0"/>
          </a:p>
          <a:p>
            <a:endParaRPr lang="en-US" sz="1100" dirty="0"/>
          </a:p>
          <a:p>
            <a:endParaRPr lang="en-US" sz="1100" dirty="0"/>
          </a:p>
        </p:txBody>
      </p:sp>
      <p:sp>
        <p:nvSpPr>
          <p:cNvPr id="9" name="Slide Number Placeholder 3">
            <a:extLst>
              <a:ext uri="{FF2B5EF4-FFF2-40B4-BE49-F238E27FC236}">
                <a16:creationId xmlns:a16="http://schemas.microsoft.com/office/drawing/2014/main" id="{35793E82-A97E-4003-A132-FA20F8A47C58}"/>
              </a:ext>
            </a:extLst>
          </p:cNvPr>
          <p:cNvSpPr>
            <a:spLocks noGrp="1"/>
          </p:cNvSpPr>
          <p:nvPr>
            <p:ph type="sldNum" sz="quarter" idx="12"/>
          </p:nvPr>
        </p:nvSpPr>
        <p:spPr>
          <a:xfrm>
            <a:off x="8610600" y="6356350"/>
            <a:ext cx="2743200" cy="365125"/>
          </a:xfrm>
        </p:spPr>
        <p:txBody>
          <a:bodyPr>
            <a:normAutofit/>
          </a:bodyPr>
          <a:lstStyle/>
          <a:p>
            <a:pPr>
              <a:spcAft>
                <a:spcPts val="600"/>
              </a:spcAft>
            </a:pPr>
            <a:fld id="{A2D60591-259C-4DB4-A85D-69943D188EE6}" type="slidenum">
              <a:rPr lang="en-US" smtClean="0"/>
              <a:pPr>
                <a:spcAft>
                  <a:spcPts val="600"/>
                </a:spcAft>
              </a:pPr>
              <a:t>5</a:t>
            </a:fld>
            <a:endParaRPr lang="en-US" dirty="0"/>
          </a:p>
        </p:txBody>
      </p:sp>
      <p:sp>
        <p:nvSpPr>
          <p:cNvPr id="4" name="TextBox 3">
            <a:extLst>
              <a:ext uri="{FF2B5EF4-FFF2-40B4-BE49-F238E27FC236}">
                <a16:creationId xmlns:a16="http://schemas.microsoft.com/office/drawing/2014/main" id="{D5108B32-6DE2-ED9B-176E-165D33732CDA}"/>
              </a:ext>
            </a:extLst>
          </p:cNvPr>
          <p:cNvSpPr txBox="1"/>
          <p:nvPr/>
        </p:nvSpPr>
        <p:spPr>
          <a:xfrm rot="10800000" flipV="1">
            <a:off x="335276" y="4750363"/>
            <a:ext cx="5577843" cy="1015663"/>
          </a:xfrm>
          <a:prstGeom prst="rect">
            <a:avLst/>
          </a:prstGeom>
          <a:noFill/>
        </p:spPr>
        <p:txBody>
          <a:bodyPr wrap="square" rtlCol="0">
            <a:spAutoFit/>
          </a:bodyPr>
          <a:lstStyle/>
          <a:p>
            <a:pPr marL="0" indent="0">
              <a:buNone/>
            </a:pPr>
            <a:r>
              <a:rPr lang="en-US" sz="1200" b="1" dirty="0"/>
              <a:t>Important Notes</a:t>
            </a:r>
            <a:r>
              <a:rPr lang="en-US" sz="1200" dirty="0"/>
              <a:t>:  If you are currently enrolled in any Flexible Benefits plan options, all options excluding the Flexible Spending Accounts (Health and/or Dependent Care) will automatically roll over to the 2023 Plan year.  Flexible Spending Accounts do not automatically roll over.  If you want to continue your FSA(s) contributions for the 2023 plan year, you must re-enroll during this OE period.</a:t>
            </a:r>
          </a:p>
        </p:txBody>
      </p:sp>
    </p:spTree>
    <p:extLst>
      <p:ext uri="{BB962C8B-B14F-4D97-AF65-F5344CB8AC3E}">
        <p14:creationId xmlns:p14="http://schemas.microsoft.com/office/powerpoint/2010/main" val="1111869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08A20-31BB-4D9A-9FA9-CC678A5D38E4}"/>
              </a:ext>
            </a:extLst>
          </p:cNvPr>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2023 Flexible Benefits Vendors</a:t>
            </a:r>
          </a:p>
        </p:txBody>
      </p:sp>
      <p:pic>
        <p:nvPicPr>
          <p:cNvPr id="5" name="Content Placeholder 4" descr="http://www.cignadentalplans.com/wp-content/uploads/2015/06/logo-cigna1.png">
            <a:hlinkClick r:id="rId2"/>
            <a:extLst>
              <a:ext uri="{FF2B5EF4-FFF2-40B4-BE49-F238E27FC236}">
                <a16:creationId xmlns:a16="http://schemas.microsoft.com/office/drawing/2014/main" id="{681AB336-C42B-42AA-A837-6E21B946C266}"/>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90289" y="2028224"/>
            <a:ext cx="2825848" cy="654486"/>
          </a:xfrm>
          <a:prstGeom prst="rect">
            <a:avLst/>
          </a:prstGeom>
          <a:noFill/>
          <a:ln>
            <a:noFill/>
          </a:ln>
        </p:spPr>
      </p:pic>
      <p:sp>
        <p:nvSpPr>
          <p:cNvPr id="4" name="Slide Number Placeholder 3">
            <a:extLst>
              <a:ext uri="{FF2B5EF4-FFF2-40B4-BE49-F238E27FC236}">
                <a16:creationId xmlns:a16="http://schemas.microsoft.com/office/drawing/2014/main" id="{15123C59-6BB2-4EF7-97A7-65F4C1940DB9}"/>
              </a:ext>
            </a:extLst>
          </p:cNvPr>
          <p:cNvSpPr>
            <a:spLocks noGrp="1"/>
          </p:cNvSpPr>
          <p:nvPr>
            <p:ph type="sldNum" sz="quarter" idx="12"/>
          </p:nvPr>
        </p:nvSpPr>
        <p:spPr>
          <a:xfrm>
            <a:off x="10820400" y="6356352"/>
            <a:ext cx="428624" cy="365125"/>
          </a:xfrm>
        </p:spPr>
        <p:txBody>
          <a:bodyPr/>
          <a:lstStyle/>
          <a:p>
            <a:pPr defTabSz="342900"/>
            <a:fld id="{CCE7EACD-A346-A34B-BBAF-EF458C812BA9}" type="slidenum">
              <a:rPr lang="en-US" sz="1000">
                <a:solidFill>
                  <a:prstClr val="black">
                    <a:tint val="75000"/>
                  </a:prstClr>
                </a:solidFill>
                <a:latin typeface="Arial" panose="020B0604020202020204" pitchFamily="34" charset="0"/>
                <a:cs typeface="Arial" panose="020B0604020202020204" pitchFamily="34" charset="0"/>
              </a:rPr>
              <a:pPr defTabSz="342900"/>
              <a:t>6</a:t>
            </a:fld>
            <a:endParaRPr lang="en-US" sz="1000" dirty="0">
              <a:solidFill>
                <a:prstClr val="black">
                  <a:tint val="75000"/>
                </a:prstClr>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CF8D544-A233-428E-8FFD-14C091783939}"/>
              </a:ext>
            </a:extLst>
          </p:cNvPr>
          <p:cNvSpPr/>
          <p:nvPr/>
        </p:nvSpPr>
        <p:spPr>
          <a:xfrm>
            <a:off x="4072158" y="3340341"/>
            <a:ext cx="1431660" cy="1183209"/>
          </a:xfrm>
          <a:prstGeom prst="rect">
            <a:avLst/>
          </a:prstGeom>
        </p:spPr>
        <p:txBody>
          <a:bodyPr wrap="square">
            <a:spAutoFit/>
          </a:bodyPr>
          <a:lstStyle/>
          <a:p>
            <a:pPr defTabSz="514350">
              <a:defRPr/>
            </a:pPr>
            <a:r>
              <a:rPr lang="en-US" sz="3038" dirty="0">
                <a:solidFill>
                  <a:srgbClr val="92D050"/>
                </a:solidFill>
                <a:latin typeface="Calibri" panose="020F0502020204030204"/>
              </a:rPr>
              <a:t>   Alight 	</a:t>
            </a:r>
          </a:p>
          <a:p>
            <a:pPr defTabSz="514350">
              <a:defRPr/>
            </a:pPr>
            <a:endParaRPr lang="en-US" sz="1013" dirty="0">
              <a:solidFill>
                <a:srgbClr val="A10082"/>
              </a:solidFill>
              <a:latin typeface="Calibri" panose="020F0502020204030204"/>
            </a:endParaRPr>
          </a:p>
        </p:txBody>
      </p:sp>
      <p:pic>
        <p:nvPicPr>
          <p:cNvPr id="21" name="Picture 20">
            <a:extLst>
              <a:ext uri="{FF2B5EF4-FFF2-40B4-BE49-F238E27FC236}">
                <a16:creationId xmlns:a16="http://schemas.microsoft.com/office/drawing/2014/main" id="{C766324A-0360-4D75-A850-CB31F9085595}"/>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718830" y="3355145"/>
            <a:ext cx="1354465" cy="434195"/>
          </a:xfrm>
          <a:prstGeom prst="rect">
            <a:avLst/>
          </a:prstGeom>
          <a:noFill/>
          <a:ln>
            <a:noFill/>
          </a:ln>
        </p:spPr>
      </p:pic>
      <p:pic>
        <p:nvPicPr>
          <p:cNvPr id="24" name="Picture 23" descr="Anthem BCBS logo">
            <a:extLst>
              <a:ext uri="{FF2B5EF4-FFF2-40B4-BE49-F238E27FC236}">
                <a16:creationId xmlns:a16="http://schemas.microsoft.com/office/drawing/2014/main" id="{097BC555-8AD2-4D16-A401-C4BE19107B06}"/>
              </a:ext>
            </a:extLst>
          </p:cNvPr>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6569980" y="2028225"/>
            <a:ext cx="2749491" cy="636369"/>
          </a:xfrm>
          <a:prstGeom prst="rect">
            <a:avLst/>
          </a:prstGeom>
          <a:noFill/>
          <a:ln>
            <a:noFill/>
          </a:ln>
        </p:spPr>
      </p:pic>
      <p:pic>
        <p:nvPicPr>
          <p:cNvPr id="3" name="Picture 2">
            <a:extLst>
              <a:ext uri="{FF2B5EF4-FFF2-40B4-BE49-F238E27FC236}">
                <a16:creationId xmlns:a16="http://schemas.microsoft.com/office/drawing/2014/main" id="{D0E2A213-1D1F-40C9-B393-43D8D49B07C4}"/>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190289" y="3296739"/>
            <a:ext cx="1354466" cy="447445"/>
          </a:xfrm>
          <a:prstGeom prst="rect">
            <a:avLst/>
          </a:prstGeom>
          <a:noFill/>
          <a:ln>
            <a:noFill/>
          </a:ln>
        </p:spPr>
      </p:pic>
      <p:pic>
        <p:nvPicPr>
          <p:cNvPr id="27" name="Picture 26">
            <a:extLst>
              <a:ext uri="{FF2B5EF4-FFF2-40B4-BE49-F238E27FC236}">
                <a16:creationId xmlns:a16="http://schemas.microsoft.com/office/drawing/2014/main" id="{3C4D7F60-6D17-4859-BA5B-C8BCC563D38B}"/>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90291" y="4338999"/>
            <a:ext cx="1639588" cy="552371"/>
          </a:xfrm>
          <a:prstGeom prst="rect">
            <a:avLst/>
          </a:prstGeom>
          <a:noFill/>
          <a:ln>
            <a:noFill/>
          </a:ln>
        </p:spPr>
      </p:pic>
      <p:pic>
        <p:nvPicPr>
          <p:cNvPr id="28" name="Picture 27">
            <a:extLst>
              <a:ext uri="{FF2B5EF4-FFF2-40B4-BE49-F238E27FC236}">
                <a16:creationId xmlns:a16="http://schemas.microsoft.com/office/drawing/2014/main" id="{1CC9E8CF-850B-46D5-AFDD-E99F31906084}"/>
              </a:ext>
            </a:extLst>
          </p:cNvPr>
          <p:cNvPicPr>
            <a:picLocks noChangeAspect="1"/>
          </p:cNvPicPr>
          <p:nvPr/>
        </p:nvPicPr>
        <p:blipFill>
          <a:blip r:embed="rId10"/>
          <a:stretch>
            <a:fillRect/>
          </a:stretch>
        </p:blipFill>
        <p:spPr>
          <a:xfrm>
            <a:off x="4575315" y="4396293"/>
            <a:ext cx="2510943" cy="495077"/>
          </a:xfrm>
          <a:prstGeom prst="rect">
            <a:avLst/>
          </a:prstGeom>
        </p:spPr>
      </p:pic>
      <p:pic>
        <p:nvPicPr>
          <p:cNvPr id="29" name="Picture 28">
            <a:extLst>
              <a:ext uri="{FF2B5EF4-FFF2-40B4-BE49-F238E27FC236}">
                <a16:creationId xmlns:a16="http://schemas.microsoft.com/office/drawing/2014/main" id="{7B52D0C0-B675-48FB-9E04-4696E84E3230}"/>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18830" y="4454041"/>
            <a:ext cx="1523043" cy="437329"/>
          </a:xfrm>
          <a:prstGeom prst="rect">
            <a:avLst/>
          </a:prstGeom>
          <a:noFill/>
          <a:ln>
            <a:noFill/>
          </a:ln>
        </p:spPr>
      </p:pic>
      <p:sp>
        <p:nvSpPr>
          <p:cNvPr id="6" name="TextBox 5">
            <a:extLst>
              <a:ext uri="{FF2B5EF4-FFF2-40B4-BE49-F238E27FC236}">
                <a16:creationId xmlns:a16="http://schemas.microsoft.com/office/drawing/2014/main" id="{54AE04F8-23D1-450D-A8D9-D39D4B3361A7}"/>
              </a:ext>
            </a:extLst>
          </p:cNvPr>
          <p:cNvSpPr txBox="1"/>
          <p:nvPr/>
        </p:nvSpPr>
        <p:spPr>
          <a:xfrm>
            <a:off x="2905723" y="2682710"/>
            <a:ext cx="1735947" cy="230832"/>
          </a:xfrm>
          <a:prstGeom prst="rect">
            <a:avLst/>
          </a:prstGeom>
          <a:noFill/>
        </p:spPr>
        <p:txBody>
          <a:bodyPr wrap="square" rtlCol="0">
            <a:spAutoFit/>
          </a:bodyPr>
          <a:lstStyle/>
          <a:p>
            <a:pPr defTabSz="342900"/>
            <a:r>
              <a:rPr lang="en-US" sz="900" dirty="0">
                <a:solidFill>
                  <a:prstClr val="black"/>
                </a:solidFill>
                <a:latin typeface="Calibri" panose="020F0502020204030204"/>
              </a:rPr>
              <a:t>Dental HMO &amp; Dental PPO	</a:t>
            </a:r>
          </a:p>
        </p:txBody>
      </p:sp>
      <p:sp>
        <p:nvSpPr>
          <p:cNvPr id="8" name="TextBox 7">
            <a:extLst>
              <a:ext uri="{FF2B5EF4-FFF2-40B4-BE49-F238E27FC236}">
                <a16:creationId xmlns:a16="http://schemas.microsoft.com/office/drawing/2014/main" id="{395D0A05-DBBD-48C8-A254-E9F5B607DD81}"/>
              </a:ext>
            </a:extLst>
          </p:cNvPr>
          <p:cNvSpPr txBox="1"/>
          <p:nvPr/>
        </p:nvSpPr>
        <p:spPr>
          <a:xfrm>
            <a:off x="7428412" y="2773658"/>
            <a:ext cx="1813463" cy="230832"/>
          </a:xfrm>
          <a:prstGeom prst="rect">
            <a:avLst/>
          </a:prstGeom>
          <a:noFill/>
        </p:spPr>
        <p:txBody>
          <a:bodyPr wrap="square" rtlCol="0">
            <a:spAutoFit/>
          </a:bodyPr>
          <a:lstStyle/>
          <a:p>
            <a:pPr defTabSz="342900"/>
            <a:r>
              <a:rPr lang="en-US" sz="900" dirty="0">
                <a:solidFill>
                  <a:prstClr val="black"/>
                </a:solidFill>
                <a:latin typeface="Calibri" panose="020F0502020204030204"/>
              </a:rPr>
              <a:t>                 Vision</a:t>
            </a:r>
          </a:p>
        </p:txBody>
      </p:sp>
      <p:sp>
        <p:nvSpPr>
          <p:cNvPr id="9" name="TextBox 8">
            <a:extLst>
              <a:ext uri="{FF2B5EF4-FFF2-40B4-BE49-F238E27FC236}">
                <a16:creationId xmlns:a16="http://schemas.microsoft.com/office/drawing/2014/main" id="{9382AABD-D2BB-4F40-BF02-2BA070C97BC1}"/>
              </a:ext>
            </a:extLst>
          </p:cNvPr>
          <p:cNvSpPr txBox="1"/>
          <p:nvPr/>
        </p:nvSpPr>
        <p:spPr>
          <a:xfrm>
            <a:off x="2039924" y="3889871"/>
            <a:ext cx="2239861" cy="369332"/>
          </a:xfrm>
          <a:prstGeom prst="rect">
            <a:avLst/>
          </a:prstGeom>
          <a:noFill/>
        </p:spPr>
        <p:txBody>
          <a:bodyPr wrap="square" rtlCol="0">
            <a:spAutoFit/>
          </a:bodyPr>
          <a:lstStyle/>
          <a:p>
            <a:pPr defTabSz="342900"/>
            <a:r>
              <a:rPr lang="en-US" sz="900" dirty="0">
                <a:solidFill>
                  <a:prstClr val="black"/>
                </a:solidFill>
                <a:latin typeface="Calibri" panose="020F0502020204030204"/>
              </a:rPr>
              <a:t>Life &amp; Accidental Death &amp; Dismemberment, Legal Plans	</a:t>
            </a:r>
          </a:p>
        </p:txBody>
      </p:sp>
      <p:sp>
        <p:nvSpPr>
          <p:cNvPr id="10" name="TextBox 9">
            <a:extLst>
              <a:ext uri="{FF2B5EF4-FFF2-40B4-BE49-F238E27FC236}">
                <a16:creationId xmlns:a16="http://schemas.microsoft.com/office/drawing/2014/main" id="{859FDACB-1602-4B7A-881D-CEA48CA81E9A}"/>
              </a:ext>
            </a:extLst>
          </p:cNvPr>
          <p:cNvSpPr txBox="1"/>
          <p:nvPr/>
        </p:nvSpPr>
        <p:spPr>
          <a:xfrm>
            <a:off x="5406006" y="3971663"/>
            <a:ext cx="1566644" cy="230832"/>
          </a:xfrm>
          <a:prstGeom prst="rect">
            <a:avLst/>
          </a:prstGeom>
          <a:noFill/>
        </p:spPr>
        <p:txBody>
          <a:bodyPr wrap="square" rtlCol="0">
            <a:spAutoFit/>
          </a:bodyPr>
          <a:lstStyle/>
          <a:p>
            <a:pPr defTabSz="342900"/>
            <a:r>
              <a:rPr lang="en-US" sz="900" dirty="0">
                <a:solidFill>
                  <a:prstClr val="black"/>
                </a:solidFill>
                <a:latin typeface="Calibri" panose="020F0502020204030204"/>
              </a:rPr>
              <a:t>Eligibility and Enrollment </a:t>
            </a:r>
          </a:p>
        </p:txBody>
      </p:sp>
      <p:sp>
        <p:nvSpPr>
          <p:cNvPr id="11" name="TextBox 10">
            <a:extLst>
              <a:ext uri="{FF2B5EF4-FFF2-40B4-BE49-F238E27FC236}">
                <a16:creationId xmlns:a16="http://schemas.microsoft.com/office/drawing/2014/main" id="{C2A855F1-9319-48FC-A2AC-243EC844C6D6}"/>
              </a:ext>
            </a:extLst>
          </p:cNvPr>
          <p:cNvSpPr txBox="1"/>
          <p:nvPr/>
        </p:nvSpPr>
        <p:spPr>
          <a:xfrm>
            <a:off x="7838110" y="3971663"/>
            <a:ext cx="1670112" cy="230832"/>
          </a:xfrm>
          <a:prstGeom prst="rect">
            <a:avLst/>
          </a:prstGeom>
          <a:noFill/>
        </p:spPr>
        <p:txBody>
          <a:bodyPr wrap="square" rtlCol="0">
            <a:spAutoFit/>
          </a:bodyPr>
          <a:lstStyle/>
          <a:p>
            <a:pPr defTabSz="342900"/>
            <a:r>
              <a:rPr lang="en-US" sz="900" dirty="0">
                <a:solidFill>
                  <a:prstClr val="black"/>
                </a:solidFill>
                <a:latin typeface="Calibri" panose="020F0502020204030204"/>
              </a:rPr>
              <a:t>Flexible Spending Accounts</a:t>
            </a:r>
          </a:p>
        </p:txBody>
      </p:sp>
      <p:sp>
        <p:nvSpPr>
          <p:cNvPr id="14" name="TextBox 13">
            <a:extLst>
              <a:ext uri="{FF2B5EF4-FFF2-40B4-BE49-F238E27FC236}">
                <a16:creationId xmlns:a16="http://schemas.microsoft.com/office/drawing/2014/main" id="{E3ED22A0-2DCE-451A-A4AA-5C6A932BE610}"/>
              </a:ext>
            </a:extLst>
          </p:cNvPr>
          <p:cNvSpPr txBox="1"/>
          <p:nvPr/>
        </p:nvSpPr>
        <p:spPr>
          <a:xfrm>
            <a:off x="2096548" y="5060135"/>
            <a:ext cx="1849772" cy="369332"/>
          </a:xfrm>
          <a:prstGeom prst="rect">
            <a:avLst/>
          </a:prstGeom>
          <a:noFill/>
        </p:spPr>
        <p:txBody>
          <a:bodyPr wrap="square" rtlCol="0">
            <a:spAutoFit/>
          </a:bodyPr>
          <a:lstStyle/>
          <a:p>
            <a:pPr defTabSz="342900"/>
            <a:r>
              <a:rPr lang="en-US" sz="900" dirty="0">
                <a:solidFill>
                  <a:prstClr val="black"/>
                </a:solidFill>
                <a:latin typeface="Calibri" panose="020F0502020204030204"/>
              </a:rPr>
              <a:t>Short-Term &amp; Long-Term Disability	</a:t>
            </a:r>
          </a:p>
        </p:txBody>
      </p:sp>
      <p:sp>
        <p:nvSpPr>
          <p:cNvPr id="15" name="TextBox 14">
            <a:extLst>
              <a:ext uri="{FF2B5EF4-FFF2-40B4-BE49-F238E27FC236}">
                <a16:creationId xmlns:a16="http://schemas.microsoft.com/office/drawing/2014/main" id="{96EA3449-6614-4DFB-8F68-CF044F9290CE}"/>
              </a:ext>
            </a:extLst>
          </p:cNvPr>
          <p:cNvSpPr txBox="1"/>
          <p:nvPr/>
        </p:nvSpPr>
        <p:spPr>
          <a:xfrm>
            <a:off x="5135461" y="5034887"/>
            <a:ext cx="1434518" cy="230832"/>
          </a:xfrm>
          <a:prstGeom prst="rect">
            <a:avLst/>
          </a:prstGeom>
          <a:noFill/>
        </p:spPr>
        <p:txBody>
          <a:bodyPr wrap="square" rtlCol="0">
            <a:spAutoFit/>
          </a:bodyPr>
          <a:lstStyle/>
          <a:p>
            <a:pPr defTabSz="342900"/>
            <a:r>
              <a:rPr lang="en-US" sz="900" dirty="0">
                <a:solidFill>
                  <a:prstClr val="black"/>
                </a:solidFill>
                <a:latin typeface="Calibri" panose="020F0502020204030204"/>
              </a:rPr>
              <a:t>  Long-Term Care	</a:t>
            </a:r>
          </a:p>
        </p:txBody>
      </p:sp>
      <p:sp>
        <p:nvSpPr>
          <p:cNvPr id="16" name="TextBox 15">
            <a:extLst>
              <a:ext uri="{FF2B5EF4-FFF2-40B4-BE49-F238E27FC236}">
                <a16:creationId xmlns:a16="http://schemas.microsoft.com/office/drawing/2014/main" id="{E0E2F96F-C909-4F75-AE49-C96D58CB8FDE}"/>
              </a:ext>
            </a:extLst>
          </p:cNvPr>
          <p:cNvSpPr txBox="1"/>
          <p:nvPr/>
        </p:nvSpPr>
        <p:spPr>
          <a:xfrm>
            <a:off x="7664743" y="5000434"/>
            <a:ext cx="1654729" cy="230832"/>
          </a:xfrm>
          <a:prstGeom prst="rect">
            <a:avLst/>
          </a:prstGeom>
          <a:noFill/>
        </p:spPr>
        <p:txBody>
          <a:bodyPr wrap="square" rtlCol="0">
            <a:spAutoFit/>
          </a:bodyPr>
          <a:lstStyle/>
          <a:p>
            <a:pPr defTabSz="342900"/>
            <a:r>
              <a:rPr lang="en-US" sz="900" dirty="0">
                <a:solidFill>
                  <a:prstClr val="black"/>
                </a:solidFill>
                <a:latin typeface="Calibri" panose="020F0502020204030204"/>
              </a:rPr>
              <a:t>         Critical Illness &amp; Accident</a:t>
            </a:r>
          </a:p>
        </p:txBody>
      </p:sp>
      <p:pic>
        <p:nvPicPr>
          <p:cNvPr id="1026" name="Picture 1">
            <a:extLst>
              <a:ext uri="{FF2B5EF4-FFF2-40B4-BE49-F238E27FC236}">
                <a16:creationId xmlns:a16="http://schemas.microsoft.com/office/drawing/2014/main" id="{9FC02D2E-6CE0-27E5-B9E1-BF589A635B1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13298" y="3455675"/>
            <a:ext cx="1354465" cy="43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602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9C2C98-0617-4B4E-9A05-1CDBD646D394}"/>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Flexible Benefits Plan Options</a:t>
            </a:r>
          </a:p>
        </p:txBody>
      </p:sp>
      <p:sp>
        <p:nvSpPr>
          <p:cNvPr id="3" name="Content Placeholder 2">
            <a:extLst>
              <a:ext uri="{FF2B5EF4-FFF2-40B4-BE49-F238E27FC236}">
                <a16:creationId xmlns:a16="http://schemas.microsoft.com/office/drawing/2014/main" id="{CDC6B92D-CA46-466C-9658-5A2E49B69A01}"/>
              </a:ext>
            </a:extLst>
          </p:cNvPr>
          <p:cNvSpPr>
            <a:spLocks noGrp="1"/>
          </p:cNvSpPr>
          <p:nvPr>
            <p:ph sz="half" idx="1"/>
          </p:nvPr>
        </p:nvSpPr>
        <p:spPr>
          <a:xfrm>
            <a:off x="4380855" y="1412489"/>
            <a:ext cx="3427283" cy="4363844"/>
          </a:xfrm>
        </p:spPr>
        <p:txBody>
          <a:bodyPr>
            <a:normAutofit/>
          </a:bodyPr>
          <a:lstStyle/>
          <a:p>
            <a:r>
              <a:rPr lang="en-US" sz="2000" dirty="0"/>
              <a:t>Dental PPO &amp; DHMO</a:t>
            </a:r>
            <a:endParaRPr lang="en-US" sz="2000" b="1" dirty="0"/>
          </a:p>
          <a:p>
            <a:r>
              <a:rPr lang="en-US" sz="2000" dirty="0"/>
              <a:t>Vision</a:t>
            </a:r>
            <a:endParaRPr lang="en-US" sz="2000" b="1" dirty="0"/>
          </a:p>
          <a:p>
            <a:r>
              <a:rPr lang="en-US" sz="2000" dirty="0"/>
              <a:t>Employee Life</a:t>
            </a:r>
          </a:p>
          <a:p>
            <a:r>
              <a:rPr lang="en-US" sz="2000" dirty="0"/>
              <a:t>Spouse Life</a:t>
            </a:r>
            <a:endParaRPr lang="en-US" sz="2000" b="1" dirty="0"/>
          </a:p>
          <a:p>
            <a:r>
              <a:rPr lang="en-US" sz="2000" dirty="0"/>
              <a:t>Child Life</a:t>
            </a:r>
          </a:p>
          <a:p>
            <a:r>
              <a:rPr lang="en-US" sz="2000" dirty="0"/>
              <a:t>Accidental Death &amp; Dismemberment (AD&amp;D)</a:t>
            </a:r>
          </a:p>
          <a:p>
            <a:r>
              <a:rPr lang="en-US" sz="2000" dirty="0"/>
              <a:t>Health Care Flexible Spending Account (HCFSA)</a:t>
            </a:r>
          </a:p>
        </p:txBody>
      </p:sp>
      <p:cxnSp>
        <p:nvCxnSpPr>
          <p:cNvPr id="44" name="Straight Connector 43">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7538B6F-DF78-4BD4-934B-72D2F0863224}"/>
              </a:ext>
            </a:extLst>
          </p:cNvPr>
          <p:cNvSpPr>
            <a:spLocks noGrp="1"/>
          </p:cNvSpPr>
          <p:nvPr>
            <p:ph sz="half" idx="2"/>
          </p:nvPr>
        </p:nvSpPr>
        <p:spPr>
          <a:xfrm>
            <a:off x="8451604" y="1412489"/>
            <a:ext cx="3197701" cy="4363844"/>
          </a:xfrm>
        </p:spPr>
        <p:txBody>
          <a:bodyPr>
            <a:normAutofit/>
          </a:bodyPr>
          <a:lstStyle/>
          <a:p>
            <a:r>
              <a:rPr lang="en-US" sz="2000"/>
              <a:t>Dependent Care Flexible Spending Account (DCFSA)</a:t>
            </a:r>
          </a:p>
          <a:p>
            <a:r>
              <a:rPr lang="en-US" sz="2000"/>
              <a:t>Short-Term Disability (STD)</a:t>
            </a:r>
          </a:p>
          <a:p>
            <a:r>
              <a:rPr lang="en-US" sz="2000"/>
              <a:t>Long-Term Disability (LTD)</a:t>
            </a:r>
          </a:p>
          <a:p>
            <a:r>
              <a:rPr lang="en-US" sz="2000"/>
              <a:t>Long-Term Care (LTC)</a:t>
            </a:r>
          </a:p>
          <a:p>
            <a:r>
              <a:rPr lang="en-US" sz="2000"/>
              <a:t>Employee and Spouse Critical Illness </a:t>
            </a:r>
          </a:p>
          <a:p>
            <a:r>
              <a:rPr lang="en-US" sz="2000"/>
              <a:t>Employee and Spouse Critical Illness (Accident)</a:t>
            </a:r>
          </a:p>
          <a:p>
            <a:r>
              <a:rPr lang="en-US" sz="2000"/>
              <a:t>Legal Plans</a:t>
            </a:r>
          </a:p>
        </p:txBody>
      </p:sp>
      <p:sp>
        <p:nvSpPr>
          <p:cNvPr id="9" name="Slide Number Placeholder 3">
            <a:extLst>
              <a:ext uri="{FF2B5EF4-FFF2-40B4-BE49-F238E27FC236}">
                <a16:creationId xmlns:a16="http://schemas.microsoft.com/office/drawing/2014/main" id="{45F203B1-56DE-4BD7-AF87-544ED5C9D13D}"/>
              </a:ext>
            </a:extLst>
          </p:cNvPr>
          <p:cNvSpPr>
            <a:spLocks noGrp="1"/>
          </p:cNvSpPr>
          <p:nvPr>
            <p:ph type="sldNum" sz="quarter" idx="12"/>
          </p:nvPr>
        </p:nvSpPr>
        <p:spPr>
          <a:xfrm>
            <a:off x="9202366" y="6356350"/>
            <a:ext cx="2151434" cy="365125"/>
          </a:xfrm>
          <a:prstGeom prst="ellipse">
            <a:avLst/>
          </a:prstGeom>
        </p:spPr>
        <p:txBody>
          <a:bodyPr>
            <a:normAutofit/>
          </a:bodyPr>
          <a:lstStyle/>
          <a:p>
            <a:pPr>
              <a:lnSpc>
                <a:spcPct val="90000"/>
              </a:lnSpc>
              <a:spcAft>
                <a:spcPts val="600"/>
              </a:spcAft>
            </a:pPr>
            <a:fld id="{A2D60591-259C-4DB4-A85D-69943D188EE6}" type="slidenum">
              <a:rPr lang="en-US"/>
              <a:pPr>
                <a:lnSpc>
                  <a:spcPct val="90000"/>
                </a:lnSpc>
                <a:spcAft>
                  <a:spcPts val="600"/>
                </a:spcAft>
              </a:pPr>
              <a:t>7</a:t>
            </a:fld>
            <a:endParaRPr lang="en-US"/>
          </a:p>
        </p:txBody>
      </p:sp>
    </p:spTree>
    <p:extLst>
      <p:ext uri="{BB962C8B-B14F-4D97-AF65-F5344CB8AC3E}">
        <p14:creationId xmlns:p14="http://schemas.microsoft.com/office/powerpoint/2010/main" val="3035942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9" name="Rectangle 97">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Rectangle 99">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8AE01E-0A4D-4DF5-8492-5375E1285CD1}"/>
              </a:ext>
            </a:extLst>
          </p:cNvPr>
          <p:cNvSpPr>
            <a:spLocks noGrp="1"/>
          </p:cNvSpPr>
          <p:nvPr>
            <p:ph type="title"/>
          </p:nvPr>
        </p:nvSpPr>
        <p:spPr>
          <a:xfrm>
            <a:off x="594360" y="687478"/>
            <a:ext cx="6432132" cy="1739639"/>
          </a:xfrm>
        </p:spPr>
        <p:txBody>
          <a:bodyPr vert="horz" lIns="91440" tIns="45720" rIns="91440" bIns="45720" rtlCol="0" anchor="b">
            <a:normAutofit/>
          </a:bodyPr>
          <a:lstStyle/>
          <a:p>
            <a:r>
              <a:rPr lang="en-US" sz="4800" b="1" dirty="0"/>
              <a:t>Dental – Cigna DHMO</a:t>
            </a:r>
          </a:p>
        </p:txBody>
      </p:sp>
      <p:grpSp>
        <p:nvGrpSpPr>
          <p:cNvPr id="161" name="Group 101">
            <a:extLst>
              <a:ext uri="{FF2B5EF4-FFF2-40B4-BE49-F238E27FC236}">
                <a16:creationId xmlns:a16="http://schemas.microsoft.com/office/drawing/2014/main" id="{62C1C72A-912A-42A4-A423-71C998CC69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103" name="Rectangle 64">
              <a:extLst>
                <a:ext uri="{FF2B5EF4-FFF2-40B4-BE49-F238E27FC236}">
                  <a16:creationId xmlns:a16="http://schemas.microsoft.com/office/drawing/2014/main" id="{A881915B-F322-49FF-9FB8-0DB7747C2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Rectangle 66">
              <a:extLst>
                <a:ext uri="{FF2B5EF4-FFF2-40B4-BE49-F238E27FC236}">
                  <a16:creationId xmlns:a16="http://schemas.microsoft.com/office/drawing/2014/main" id="{B5DD66F9-56A1-4451-805F-92DA50B431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ectangle 64">
              <a:extLst>
                <a:ext uri="{FF2B5EF4-FFF2-40B4-BE49-F238E27FC236}">
                  <a16:creationId xmlns:a16="http://schemas.microsoft.com/office/drawing/2014/main" id="{CD321DC4-1C02-4336-B175-9BC38D427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Rectangle 66">
              <a:extLst>
                <a:ext uri="{FF2B5EF4-FFF2-40B4-BE49-F238E27FC236}">
                  <a16:creationId xmlns:a16="http://schemas.microsoft.com/office/drawing/2014/main" id="{D486DDFE-A317-4250-A9A3-74BD5FE3B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ectangle 64">
              <a:extLst>
                <a:ext uri="{FF2B5EF4-FFF2-40B4-BE49-F238E27FC236}">
                  <a16:creationId xmlns:a16="http://schemas.microsoft.com/office/drawing/2014/main" id="{26FCE0B0-FCF2-41A6-8E00-0025EAFD4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Rectangle 66">
              <a:extLst>
                <a:ext uri="{FF2B5EF4-FFF2-40B4-BE49-F238E27FC236}">
                  <a16:creationId xmlns:a16="http://schemas.microsoft.com/office/drawing/2014/main" id="{CBC7FE44-ECD2-477A-92D5-D8A7E8725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Rectangle 64">
              <a:extLst>
                <a:ext uri="{FF2B5EF4-FFF2-40B4-BE49-F238E27FC236}">
                  <a16:creationId xmlns:a16="http://schemas.microsoft.com/office/drawing/2014/main" id="{9253EFAB-1686-42D7-A642-A7C8F3F6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66">
              <a:extLst>
                <a:ext uri="{FF2B5EF4-FFF2-40B4-BE49-F238E27FC236}">
                  <a16:creationId xmlns:a16="http://schemas.microsoft.com/office/drawing/2014/main" id="{E8F8CE7D-71C1-4098-8EAE-B859E6F2C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Rectangle 64">
              <a:extLst>
                <a:ext uri="{FF2B5EF4-FFF2-40B4-BE49-F238E27FC236}">
                  <a16:creationId xmlns:a16="http://schemas.microsoft.com/office/drawing/2014/main" id="{993A6CE0-AC52-4E61-83B5-C3E4F13EC3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Rectangle 66">
              <a:extLst>
                <a:ext uri="{FF2B5EF4-FFF2-40B4-BE49-F238E27FC236}">
                  <a16:creationId xmlns:a16="http://schemas.microsoft.com/office/drawing/2014/main" id="{661D1C2D-6655-4ACC-A97A-A3E0B83876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Rectangle 64">
              <a:extLst>
                <a:ext uri="{FF2B5EF4-FFF2-40B4-BE49-F238E27FC236}">
                  <a16:creationId xmlns:a16="http://schemas.microsoft.com/office/drawing/2014/main" id="{FAD1D734-9FCA-4E7D-AE49-B9F48B29C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Rectangle 66">
              <a:extLst>
                <a:ext uri="{FF2B5EF4-FFF2-40B4-BE49-F238E27FC236}">
                  <a16:creationId xmlns:a16="http://schemas.microsoft.com/office/drawing/2014/main" id="{36976368-D259-4872-8B7E-34FC3FD23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Rectangle 64">
              <a:extLst>
                <a:ext uri="{FF2B5EF4-FFF2-40B4-BE49-F238E27FC236}">
                  <a16:creationId xmlns:a16="http://schemas.microsoft.com/office/drawing/2014/main" id="{45B00688-9D9F-46B8-A6C6-7F6016C72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Rectangle 66">
              <a:extLst>
                <a:ext uri="{FF2B5EF4-FFF2-40B4-BE49-F238E27FC236}">
                  <a16:creationId xmlns:a16="http://schemas.microsoft.com/office/drawing/2014/main" id="{EF6796A2-6EA1-4581-AABD-C04DF4E3B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Rectangle 64">
              <a:extLst>
                <a:ext uri="{FF2B5EF4-FFF2-40B4-BE49-F238E27FC236}">
                  <a16:creationId xmlns:a16="http://schemas.microsoft.com/office/drawing/2014/main" id="{95527F30-B34A-4D36-B4DF-02FFCF077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Rectangle 66">
              <a:extLst>
                <a:ext uri="{FF2B5EF4-FFF2-40B4-BE49-F238E27FC236}">
                  <a16:creationId xmlns:a16="http://schemas.microsoft.com/office/drawing/2014/main" id="{4A885DA6-05A5-4A6C-A1E0-F4275707A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Rectangle 64">
              <a:extLst>
                <a:ext uri="{FF2B5EF4-FFF2-40B4-BE49-F238E27FC236}">
                  <a16:creationId xmlns:a16="http://schemas.microsoft.com/office/drawing/2014/main" id="{B702CFB4-1B53-42E3-8C09-EEBE90821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Rectangle 66">
              <a:extLst>
                <a:ext uri="{FF2B5EF4-FFF2-40B4-BE49-F238E27FC236}">
                  <a16:creationId xmlns:a16="http://schemas.microsoft.com/office/drawing/2014/main" id="{4E181514-9E60-464E-B673-51E18C2F81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Rectangle 64">
              <a:extLst>
                <a:ext uri="{FF2B5EF4-FFF2-40B4-BE49-F238E27FC236}">
                  <a16:creationId xmlns:a16="http://schemas.microsoft.com/office/drawing/2014/main" id="{C901D08B-4DA1-4AF2-BE49-CA2281193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Rectangle 66">
              <a:extLst>
                <a:ext uri="{FF2B5EF4-FFF2-40B4-BE49-F238E27FC236}">
                  <a16:creationId xmlns:a16="http://schemas.microsoft.com/office/drawing/2014/main" id="{1FC0BC04-A0C5-452D-B33A-B9CEED604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18D06CBC-ED5F-46D2-8D22-70E8C0506B9F}"/>
              </a:ext>
            </a:extLst>
          </p:cNvPr>
          <p:cNvSpPr txBox="1"/>
          <p:nvPr/>
        </p:nvSpPr>
        <p:spPr>
          <a:xfrm>
            <a:off x="594360" y="3155626"/>
            <a:ext cx="6432132" cy="2935176"/>
          </a:xfrm>
          <a:prstGeom prst="rect">
            <a:avLst/>
          </a:prstGeom>
        </p:spPr>
        <p:txBody>
          <a:bodyPr vert="horz" lIns="91440" tIns="45720" rIns="91440" bIns="45720" rtlCol="0" anchor="ctr">
            <a:normAutofit/>
          </a:bodyPr>
          <a:lstStyle/>
          <a:p>
            <a:pPr marL="285750" indent="-228600" defTabSz="914400">
              <a:lnSpc>
                <a:spcPct val="90000"/>
              </a:lnSpc>
              <a:spcAft>
                <a:spcPts val="600"/>
              </a:spcAft>
              <a:buFont typeface="Arial" panose="020B0604020202020204" pitchFamily="34" charset="0"/>
              <a:buChar char="•"/>
            </a:pPr>
            <a:r>
              <a:rPr lang="en-US" sz="1700" dirty="0"/>
              <a:t>Cigna’s DHMO Plan – Required to use in-network providers only</a:t>
            </a:r>
          </a:p>
          <a:p>
            <a:pPr marL="285750" indent="-228600" defTabSz="914400">
              <a:lnSpc>
                <a:spcPct val="90000"/>
              </a:lnSpc>
              <a:spcAft>
                <a:spcPts val="600"/>
              </a:spcAft>
              <a:buFont typeface="Arial" panose="020B0604020202020204" pitchFamily="34" charset="0"/>
              <a:buChar char="•"/>
            </a:pPr>
            <a:r>
              <a:rPr lang="en-US" sz="1700" dirty="0"/>
              <a:t>Coverage area is limited to where network providers are located</a:t>
            </a:r>
          </a:p>
          <a:p>
            <a:pPr marL="285750" indent="-228600" defTabSz="914400">
              <a:lnSpc>
                <a:spcPct val="90000"/>
              </a:lnSpc>
              <a:spcAft>
                <a:spcPts val="600"/>
              </a:spcAft>
              <a:buFont typeface="Arial" panose="020B0604020202020204" pitchFamily="34" charset="0"/>
              <a:buChar char="•"/>
            </a:pPr>
            <a:r>
              <a:rPr lang="en-US" sz="1700" dirty="0"/>
              <a:t>Participants must live or work in the covered service area – Check the list of providers</a:t>
            </a:r>
          </a:p>
          <a:p>
            <a:pPr marL="285750" indent="-228600" defTabSz="914400">
              <a:lnSpc>
                <a:spcPct val="90000"/>
              </a:lnSpc>
              <a:spcAft>
                <a:spcPts val="600"/>
              </a:spcAft>
              <a:buFont typeface="Arial" panose="020B0604020202020204" pitchFamily="34" charset="0"/>
              <a:buChar char="•"/>
            </a:pPr>
            <a:r>
              <a:rPr lang="en-US" sz="1700" dirty="0"/>
              <a:t>There is no waiting period for any covered services and no annual maximum benefits</a:t>
            </a:r>
          </a:p>
          <a:p>
            <a:pPr defTabSz="914400">
              <a:lnSpc>
                <a:spcPct val="90000"/>
              </a:lnSpc>
              <a:spcAft>
                <a:spcPts val="600"/>
              </a:spcAft>
            </a:pPr>
            <a:r>
              <a:rPr lang="en-US" sz="1700" b="1" dirty="0"/>
              <a:t>Note:</a:t>
            </a:r>
            <a:r>
              <a:rPr lang="en-US" sz="1700" dirty="0"/>
              <a:t>  See the 2023 Patient Charge Schedule (PCS) for covered services and your copayments.</a:t>
            </a:r>
          </a:p>
          <a:p>
            <a:pPr marL="285750" indent="-228600" defTabSz="914400">
              <a:lnSpc>
                <a:spcPct val="90000"/>
              </a:lnSpc>
              <a:spcAft>
                <a:spcPts val="600"/>
              </a:spcAft>
              <a:buFont typeface="Arial" panose="020B0604020202020204" pitchFamily="34" charset="0"/>
              <a:buChar char="•"/>
            </a:pPr>
            <a:endParaRPr lang="en-US" sz="1700" dirty="0"/>
          </a:p>
        </p:txBody>
      </p:sp>
      <p:pic>
        <p:nvPicPr>
          <p:cNvPr id="8" name="Picture 7" descr="A group of people posing for a photo&#10;&#10;Description automatically generated">
            <a:extLst>
              <a:ext uri="{FF2B5EF4-FFF2-40B4-BE49-F238E27FC236}">
                <a16:creationId xmlns:a16="http://schemas.microsoft.com/office/drawing/2014/main" id="{6D52745E-EAE1-4523-B180-B45B68B34D84}"/>
              </a:ext>
            </a:extLst>
          </p:cNvPr>
          <p:cNvPicPr>
            <a:picLocks noChangeAspect="1"/>
          </p:cNvPicPr>
          <p:nvPr/>
        </p:nvPicPr>
        <p:blipFill rotWithShape="1">
          <a:blip r:embed="rId2"/>
          <a:srcRect r="-2" b="2500"/>
          <a:stretch/>
        </p:blipFill>
        <p:spPr>
          <a:xfrm>
            <a:off x="7836408" y="713451"/>
            <a:ext cx="3977640" cy="2404434"/>
          </a:xfrm>
          <a:prstGeom prst="rect">
            <a:avLst/>
          </a:prstGeom>
        </p:spPr>
      </p:pic>
      <p:pic>
        <p:nvPicPr>
          <p:cNvPr id="4" name="Picture 3" descr="Logo, company name&#10;&#10;Description automatically generated">
            <a:extLst>
              <a:ext uri="{FF2B5EF4-FFF2-40B4-BE49-F238E27FC236}">
                <a16:creationId xmlns:a16="http://schemas.microsoft.com/office/drawing/2014/main" id="{BC940768-5C47-41FC-A740-BFF3A5C84150}"/>
              </a:ext>
            </a:extLst>
          </p:cNvPr>
          <p:cNvPicPr>
            <a:picLocks noChangeAspect="1"/>
          </p:cNvPicPr>
          <p:nvPr/>
        </p:nvPicPr>
        <p:blipFill rotWithShape="1">
          <a:blip r:embed="rId3"/>
          <a:srcRect l="5984"/>
          <a:stretch/>
        </p:blipFill>
        <p:spPr>
          <a:xfrm>
            <a:off x="7836408" y="3565267"/>
            <a:ext cx="3977640" cy="2406657"/>
          </a:xfrm>
          <a:prstGeom prst="rect">
            <a:avLst/>
          </a:prstGeom>
        </p:spPr>
      </p:pic>
      <p:sp>
        <p:nvSpPr>
          <p:cNvPr id="181" name="Rectangle 123">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04E20890-C521-4C3D-B843-17994B42CC65}"/>
              </a:ext>
            </a:extLst>
          </p:cNvPr>
          <p:cNvSpPr>
            <a:spLocks noGrp="1"/>
          </p:cNvSpPr>
          <p:nvPr>
            <p:ph type="sldNum" sz="quarter" idx="12"/>
          </p:nvPr>
        </p:nvSpPr>
        <p:spPr>
          <a:xfrm>
            <a:off x="8854440" y="6492875"/>
            <a:ext cx="2743200" cy="365125"/>
          </a:xfrm>
          <a:prstGeom prst="ellipse">
            <a:avLst/>
          </a:prstGeom>
        </p:spPr>
        <p:txBody>
          <a:bodyPr vert="horz" lIns="91440" tIns="45720" rIns="91440" bIns="45720" rtlCol="0" anchor="ctr">
            <a:normAutofit/>
          </a:bodyPr>
          <a:lstStyle/>
          <a:p>
            <a:pPr defTabSz="914400">
              <a:lnSpc>
                <a:spcPct val="90000"/>
              </a:lnSpc>
              <a:spcAft>
                <a:spcPts val="600"/>
              </a:spcAft>
            </a:pPr>
            <a:fld id="{A2D60591-259C-4DB4-A85D-69943D188EE6}" type="slidenum">
              <a:rPr lang="en-US">
                <a:solidFill>
                  <a:schemeClr val="bg1"/>
                </a:solidFill>
              </a:rPr>
              <a:pPr defTabSz="914400">
                <a:lnSpc>
                  <a:spcPct val="90000"/>
                </a:lnSpc>
                <a:spcAft>
                  <a:spcPts val="600"/>
                </a:spcAft>
              </a:pPr>
              <a:t>8</a:t>
            </a:fld>
            <a:endParaRPr lang="en-US" dirty="0">
              <a:solidFill>
                <a:schemeClr val="bg1"/>
              </a:solidFill>
            </a:endParaRPr>
          </a:p>
        </p:txBody>
      </p:sp>
    </p:spTree>
    <p:extLst>
      <p:ext uri="{BB962C8B-B14F-4D97-AF65-F5344CB8AC3E}">
        <p14:creationId xmlns:p14="http://schemas.microsoft.com/office/powerpoint/2010/main" val="1580496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2"/>
            <a:ext cx="6711020" cy="278186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58976C-6A58-4E63-AD77-52CD920EA9EF}"/>
              </a:ext>
            </a:extLst>
          </p:cNvPr>
          <p:cNvSpPr>
            <a:spLocks noGrp="1"/>
          </p:cNvSpPr>
          <p:nvPr>
            <p:ph type="title"/>
          </p:nvPr>
        </p:nvSpPr>
        <p:spPr>
          <a:xfrm>
            <a:off x="774698" y="762000"/>
            <a:ext cx="6108725" cy="2144162"/>
          </a:xfrm>
        </p:spPr>
        <p:txBody>
          <a:bodyPr vert="horz" lIns="91440" tIns="45720" rIns="91440" bIns="45720" rtlCol="0" anchor="ctr">
            <a:normAutofit/>
          </a:bodyPr>
          <a:lstStyle/>
          <a:p>
            <a:r>
              <a:rPr lang="en-US" b="1" kern="1200" dirty="0">
                <a:solidFill>
                  <a:srgbClr val="FFFFFF"/>
                </a:solidFill>
                <a:latin typeface="+mj-lt"/>
                <a:ea typeface="+mj-ea"/>
                <a:cs typeface="+mj-cs"/>
              </a:rPr>
              <a:t>Dental - Cigna PPO</a:t>
            </a:r>
          </a:p>
        </p:txBody>
      </p:sp>
      <p:sp>
        <p:nvSpPr>
          <p:cNvPr id="29" name="Rectangle 28">
            <a:extLst>
              <a:ext uri="{FF2B5EF4-FFF2-40B4-BE49-F238E27FC236}">
                <a16:creationId xmlns:a16="http://schemas.microsoft.com/office/drawing/2014/main" id="{2A8B9026-04DF-499B-A388-67FCB7435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505" y="3395972"/>
            <a:ext cx="1332806" cy="1417320"/>
          </a:xfrm>
          <a:prstGeom prst="rect">
            <a:avLst/>
          </a:prstGeom>
          <a:solidFill>
            <a:srgbClr val="CD6950">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4" y="4965192"/>
            <a:ext cx="1338257" cy="1417320"/>
          </a:xfrm>
          <a:prstGeom prst="rect">
            <a:avLst/>
          </a:prstGeom>
          <a:solidFill>
            <a:srgbClr val="664F6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5100" y="3395974"/>
            <a:ext cx="5193903" cy="3006661"/>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188E829-ACC2-4C9B-9BCE-CAD565C2A141}"/>
              </a:ext>
            </a:extLst>
          </p:cNvPr>
          <p:cNvSpPr txBox="1"/>
          <p:nvPr/>
        </p:nvSpPr>
        <p:spPr>
          <a:xfrm>
            <a:off x="2286000" y="3648548"/>
            <a:ext cx="4597423" cy="2481864"/>
          </a:xfrm>
          <a:prstGeom prst="rect">
            <a:avLst/>
          </a:prstGeom>
        </p:spPr>
        <p:txBody>
          <a:bodyPr vert="horz" lIns="91440" tIns="45720" rIns="91440" bIns="45720" rtlCol="0" anchor="ctr">
            <a:normAutofit lnSpcReduction="10000"/>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Three plan options: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Select</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Select Mid</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Select Plus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Option to use in-network and/or out-of-network providers</a:t>
            </a:r>
          </a:p>
          <a:p>
            <a:pPr marL="57150" marR="0" lvl="0" algn="l" defTabSz="914400" rtl="0" eaLnBrk="1" fontAlgn="auto" latinLnBrk="0" hangingPunct="1">
              <a:lnSpc>
                <a:spcPct val="90000"/>
              </a:lnSpc>
              <a:spcBef>
                <a:spcPts val="0"/>
              </a:spcBef>
              <a:spcAft>
                <a:spcPts val="600"/>
              </a:spcAft>
              <a:buClrTx/>
              <a:buSzTx/>
              <a:tabLst/>
              <a:defRPr/>
            </a:pPr>
            <a:r>
              <a:rPr lang="en-US" sz="1600" dirty="0">
                <a:solidFill>
                  <a:prstClr val="black"/>
                </a:solidFill>
                <a:latin typeface="Calibri" panose="020F0502020204030204"/>
              </a:rPr>
              <a:t>Note</a:t>
            </a:r>
            <a:r>
              <a:rPr lang="en-US" sz="1600">
                <a:solidFill>
                  <a:prstClr val="black"/>
                </a:solidFill>
                <a:latin typeface="Calibri" panose="020F0502020204030204"/>
              </a:rPr>
              <a:t>:  Dental implant </a:t>
            </a:r>
            <a:r>
              <a:rPr lang="en-US" sz="1600" dirty="0">
                <a:solidFill>
                  <a:prstClr val="black"/>
                </a:solidFill>
                <a:latin typeface="Calibri" panose="020F0502020204030204"/>
              </a:rPr>
              <a:t>benefits and orthodontia coverage are available under the Select Mid and Select Plus plan options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lide Number Placeholder 3">
            <a:extLst>
              <a:ext uri="{FF2B5EF4-FFF2-40B4-BE49-F238E27FC236}">
                <a16:creationId xmlns:a16="http://schemas.microsoft.com/office/drawing/2014/main" id="{B7F95F1D-910D-4E7C-9B0A-8B46D51A35FC}"/>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A2D60591-259C-4DB4-A85D-69943D188E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Content Placeholder 4" descr="http://www.cignadentalplans.com/wp-content/uploads/2015/06/logo-cigna1.png">
            <a:hlinkClick r:id="rId2"/>
            <a:extLst>
              <a:ext uri="{FF2B5EF4-FFF2-40B4-BE49-F238E27FC236}">
                <a16:creationId xmlns:a16="http://schemas.microsoft.com/office/drawing/2014/main" id="{32B31865-3839-2239-C4E8-1A0F47DCB49B}"/>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0629" y="984069"/>
            <a:ext cx="3152502" cy="1698641"/>
          </a:xfrm>
          <a:prstGeom prst="rect">
            <a:avLst/>
          </a:prstGeom>
          <a:noFill/>
          <a:ln>
            <a:noFill/>
          </a:ln>
        </p:spPr>
      </p:pic>
      <p:sp>
        <p:nvSpPr>
          <p:cNvPr id="6" name="TextBox 5">
            <a:extLst>
              <a:ext uri="{FF2B5EF4-FFF2-40B4-BE49-F238E27FC236}">
                <a16:creationId xmlns:a16="http://schemas.microsoft.com/office/drawing/2014/main" id="{F3AF6163-8EAA-6EC7-B937-924751BDD937}"/>
              </a:ext>
            </a:extLst>
          </p:cNvPr>
          <p:cNvSpPr txBox="1"/>
          <p:nvPr/>
        </p:nvSpPr>
        <p:spPr>
          <a:xfrm>
            <a:off x="3048000" y="3308067"/>
            <a:ext cx="6096000" cy="246221"/>
          </a:xfrm>
          <a:prstGeom prst="rect">
            <a:avLst/>
          </a:prstGeom>
          <a:noFill/>
        </p:spPr>
        <p:txBody>
          <a:bodyPr wrap="square">
            <a:spAutoFit/>
          </a:bodyPr>
          <a:lstStyle/>
          <a:p>
            <a:endParaRPr lang="en-US" sz="1000" b="0" i="0" u="none" strike="noStrike" baseline="0" dirty="0">
              <a:latin typeface="Times New Roman" panose="02020603050405020304" pitchFamily="18" charset="0"/>
            </a:endParaRPr>
          </a:p>
        </p:txBody>
      </p:sp>
      <p:pic>
        <p:nvPicPr>
          <p:cNvPr id="13" name="Picture 12">
            <a:extLst>
              <a:ext uri="{FF2B5EF4-FFF2-40B4-BE49-F238E27FC236}">
                <a16:creationId xmlns:a16="http://schemas.microsoft.com/office/drawing/2014/main" id="{1B257551-EBDF-5984-E46D-97DF5749E770}"/>
              </a:ext>
            </a:extLst>
          </p:cNvPr>
          <p:cNvPicPr>
            <a:picLocks noChangeAspect="1"/>
          </p:cNvPicPr>
          <p:nvPr/>
        </p:nvPicPr>
        <p:blipFill>
          <a:blip r:embed="rId4"/>
          <a:stretch>
            <a:fillRect/>
          </a:stretch>
        </p:blipFill>
        <p:spPr>
          <a:xfrm>
            <a:off x="7303679" y="3308067"/>
            <a:ext cx="4348390" cy="2930682"/>
          </a:xfrm>
          <a:prstGeom prst="rect">
            <a:avLst/>
          </a:prstGeom>
        </p:spPr>
      </p:pic>
    </p:spTree>
    <p:extLst>
      <p:ext uri="{BB962C8B-B14F-4D97-AF65-F5344CB8AC3E}">
        <p14:creationId xmlns:p14="http://schemas.microsoft.com/office/powerpoint/2010/main" val="30959732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ASAssetContentType" ma:contentTypeID="0x010100B2029F26138C4BFDA158A626F91E876A00DA5F70227D23DD439DA08E878013F2C7" ma:contentTypeVersion="66" ma:contentTypeDescription="This is used to create DOAS Asset Library" ma:contentTypeScope="" ma:versionID="5401ecb03d52ef23678a91f05e91cd4e">
  <xsd:schema xmlns:xsd="http://www.w3.org/2001/XMLSchema" xmlns:xs="http://www.w3.org/2001/XMLSchema" xmlns:p="http://schemas.microsoft.com/office/2006/metadata/properties" xmlns:ns2="0726195c-4e5f-403b-b0e6-5bc4fc6a495f" xmlns:ns3="64719721-3f2e-4037-a826-7fe00fbc2e3c" xmlns:ns4="http://schemas.microsoft.com/sharepoint/v4" targetNamespace="http://schemas.microsoft.com/office/2006/metadata/properties" ma:root="true" ma:fieldsID="9d9a60e08ab94269ea7e4f0a3301f4eb" ns2:_="" ns3:_="" ns4:_="">
    <xsd:import namespace="0726195c-4e5f-403b-b0e6-5bc4fc6a495f"/>
    <xsd:import namespace="64719721-3f2e-4037-a826-7fe00fbc2e3c"/>
    <xsd:import namespace="http://schemas.microsoft.com/sharepoint/v4"/>
    <xsd:element name="properties">
      <xsd:complexType>
        <xsd:sequence>
          <xsd:element name="documentManagement">
            <xsd:complexType>
              <xsd:all>
                <xsd:element ref="ns2:CategoryDoc" minOccurs="0"/>
                <xsd:element ref="ns2:EffectiveDate"/>
                <xsd:element ref="ns2:DocumentDescription"/>
                <xsd:element ref="ns2:DisplayPriority" minOccurs="0"/>
                <xsd:element ref="ns3:b814ba249d91463a8222dc7318a2e120" minOccurs="0"/>
                <xsd:element ref="ns3:TaxCatchAll" minOccurs="0"/>
                <xsd:element ref="ns3:TaxCatchAllLabel" minOccurs="0"/>
                <xsd:element ref="ns3:TaxKeywordTaxHTField" minOccurs="0"/>
                <xsd:element ref="ns3:Division"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26195c-4e5f-403b-b0e6-5bc4fc6a495f" elementFormDefault="qualified">
    <xsd:import namespace="http://schemas.microsoft.com/office/2006/documentManagement/types"/>
    <xsd:import namespace="http://schemas.microsoft.com/office/infopath/2007/PartnerControls"/>
    <xsd:element name="CategoryDoc" ma:index="8" nillable="true" ma:displayName="Document Category" ma:default="2017 Plan Year Enrollment Information" ma:description="" ma:format="Dropdown" ma:internalName="CategoryDoc">
      <xsd:simpleType>
        <xsd:restriction base="dms:Choice">
          <xsd:enumeration value="2023 Plan Year Enrollment Information"/>
          <xsd:enumeration value="2022 Plan Year Enrollment Information"/>
          <xsd:enumeration value="2021 Plan Year Enrollment Information"/>
          <xsd:enumeration value="2020 Plan Year Enrollment Information"/>
          <xsd:enumeration value="2019 Plan Year Enrollment Information"/>
          <xsd:enumeration value="201 Plan Year Enrollment Information"/>
          <xsd:enumeration value="2017 Plan Year Enrollment Information"/>
          <xsd:enumeration value="2016 Plan Year Enrollment Information"/>
          <xsd:enumeration value="2015 Plan Year Enrollment Information"/>
          <xsd:enumeration value="Employer Reference Materials for GA Breeze (All Agencies)"/>
          <xsd:enumeration value="Employer Reference Materials for GA Breeze (Automated)"/>
          <xsd:enumeration value="Employer Reference Materials for GA Breeze (Manual)"/>
          <xsd:enumeration value="Financial Reconciliations Materials"/>
          <xsd:enumeration value="Flexible Benefits Reporting Toolkit (FBRT)"/>
          <xsd:enumeration value="Imputed Income"/>
          <xsd:enumeration value="Key Business Processes"/>
          <xsd:enumeration value="Summary Plan Descriptions"/>
          <xsd:enumeration value="Training Resources"/>
        </xsd:restriction>
      </xsd:simpleType>
    </xsd:element>
    <xsd:element name="EffectiveDate" ma:index="9" ma:displayName="Effective Date" ma:default="[today]" ma:description="" ma:format="DateTime" ma:internalName="EffectiveDate">
      <xsd:simpleType>
        <xsd:restriction base="dms:DateTime"/>
      </xsd:simpleType>
    </xsd:element>
    <xsd:element name="DocumentDescription" ma:index="10" ma:displayName="Document Description" ma:description="Note" ma:internalName="DocumentDescription">
      <xsd:simpleType>
        <xsd:restriction base="dms:Note">
          <xsd:maxLength value="255"/>
        </xsd:restriction>
      </xsd:simpleType>
    </xsd:element>
    <xsd:element name="DisplayPriority" ma:index="11" nillable="true" ma:displayName="Display Priority" ma:internalName="DisplayPriority">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64719721-3f2e-4037-a826-7fe00fbc2e3c" elementFormDefault="qualified">
    <xsd:import namespace="http://schemas.microsoft.com/office/2006/documentManagement/types"/>
    <xsd:import namespace="http://schemas.microsoft.com/office/infopath/2007/PartnerControls"/>
    <xsd:element name="b814ba249d91463a8222dc7318a2e120" ma:index="12" ma:taxonomy="true" ma:internalName="b814ba249d91463a8222dc7318a2e120" ma:taxonomyFieldName="BusinessServices" ma:displayName="Business Services" ma:readOnly="false" ma:default="" ma:fieldId="{b814ba24-9d91-463a-8222-dc7318a2e120}" ma:sspId="24303319-78b4-4866-9de0-bde40737f1d8" ma:termSetId="c54f94ba-c49d-48e8-b789-4a89780f2686" ma:anchorId="3e0b3416-4f48-409d-9643-5ee8099d9f40" ma:open="false" ma:isKeyword="false">
      <xsd:complexType>
        <xsd:sequence>
          <xsd:element ref="pc:Terms" minOccurs="0" maxOccurs="1"/>
        </xsd:sequence>
      </xsd:complexType>
    </xsd:element>
    <xsd:element name="TaxCatchAll" ma:index="13" nillable="true" ma:displayName="Taxonomy Catch All Column" ma:hidden="true" ma:list="{c085d1ce-44a5-47b0-af7a-48aa3d02d715}" ma:internalName="TaxCatchAll" ma:showField="CatchAllData" ma:web="0726195c-4e5f-403b-b0e6-5bc4fc6a495f">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hidden="true" ma:list="{c085d1ce-44a5-47b0-af7a-48aa3d02d715}" ma:internalName="TaxCatchAllLabel" ma:readOnly="true" ma:showField="CatchAllDataLabel" ma:web="0726195c-4e5f-403b-b0e6-5bc4fc6a495f">
      <xsd:complexType>
        <xsd:complexContent>
          <xsd:extension base="dms:MultiChoiceLookup">
            <xsd:sequence>
              <xsd:element name="Value" type="dms:Lookup" maxOccurs="unbounded" minOccurs="0" nillable="true"/>
            </xsd:sequence>
          </xsd:extension>
        </xsd:complexContent>
      </xsd:complexType>
    </xsd:element>
    <xsd:element name="TaxKeywordTaxHTField" ma:index="16"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Division" ma:index="18" nillable="true" ma:displayName="Division" ma:description="" ma:internalName="Divis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24303319-78b4-4866-9de0-bde40737f1d8" ContentTypeId="0x010100B2029F26138C4BFDA158A626F91E876A" PreviousValue="false"/>
</file>

<file path=customXml/item4.xml><?xml version="1.0" encoding="utf-8"?>
<p:properties xmlns:p="http://schemas.microsoft.com/office/2006/metadata/properties" xmlns:xsi="http://www.w3.org/2001/XMLSchema-instance" xmlns:pc="http://schemas.microsoft.com/office/infopath/2007/PartnerControls">
  <documentManagement>
    <TaxCatchAll xmlns="64719721-3f2e-4037-a826-7fe00fbc2e3c">
      <Value>35</Value>
    </TaxCatchAll>
    <EffectiveDate xmlns="0726195c-4e5f-403b-b0e6-5bc4fc6a495f">2022-10-13T15:14:00+00:00</EffectiveDate>
    <Division xmlns="64719721-3f2e-4037-a826-7fe00fbc2e3c" xsi:nil="true"/>
    <IconOverlay xmlns="http://schemas.microsoft.com/sharepoint/v4" xsi:nil="true"/>
    <CategoryDoc xmlns="0726195c-4e5f-403b-b0e6-5bc4fc6a495f">2023 Plan Year Enrollment Information</CategoryDoc>
    <b814ba249d91463a8222dc7318a2e120 xmlns="64719721-3f2e-4037-a826-7fe00fbc2e3c">
      <Terms xmlns="http://schemas.microsoft.com/office/infopath/2007/PartnerControls">
        <TermInfo xmlns="http://schemas.microsoft.com/office/infopath/2007/PartnerControls">
          <TermName xmlns="http://schemas.microsoft.com/office/infopath/2007/PartnerControls">Flexible Benefits Resources</TermName>
          <TermId xmlns="http://schemas.microsoft.com/office/infopath/2007/PartnerControls">af640850-ea04-4eac-850a-f98f87090ebc</TermId>
        </TermInfo>
      </Terms>
    </b814ba249d91463a8222dc7318a2e120>
    <DocumentDescription xmlns="0726195c-4e5f-403b-b0e6-5bc4fc6a495f">2022 Flexible Benefits Open Enrollment Training</DocumentDescription>
    <TaxKeywordTaxHTField xmlns="64719721-3f2e-4037-a826-7fe00fbc2e3c">
      <Terms xmlns="http://schemas.microsoft.com/office/infopath/2007/PartnerControls"/>
    </TaxKeywordTaxHTField>
    <DisplayPriority xmlns="0726195c-4e5f-403b-b0e6-5bc4fc6a495f">5</DisplayPriority>
  </documentManagement>
</p:properties>
</file>

<file path=customXml/itemProps1.xml><?xml version="1.0" encoding="utf-8"?>
<ds:datastoreItem xmlns:ds="http://schemas.openxmlformats.org/officeDocument/2006/customXml" ds:itemID="{E26A1D73-3046-4A9A-AF30-0387073329D8}"/>
</file>

<file path=customXml/itemProps2.xml><?xml version="1.0" encoding="utf-8"?>
<ds:datastoreItem xmlns:ds="http://schemas.openxmlformats.org/officeDocument/2006/customXml" ds:itemID="{43594FE6-3819-4CAB-A45F-8070EB4EA8FE}"/>
</file>

<file path=customXml/itemProps3.xml><?xml version="1.0" encoding="utf-8"?>
<ds:datastoreItem xmlns:ds="http://schemas.openxmlformats.org/officeDocument/2006/customXml" ds:itemID="{2025E1AE-23C8-4A73-9EA6-7A3DB29AEEDE}"/>
</file>

<file path=customXml/itemProps4.xml><?xml version="1.0" encoding="utf-8"?>
<ds:datastoreItem xmlns:ds="http://schemas.openxmlformats.org/officeDocument/2006/customXml" ds:itemID="{7144A8D6-72DF-4DA2-9BEA-F553F623E306}"/>
</file>

<file path=docProps/app.xml><?xml version="1.0" encoding="utf-8"?>
<Properties xmlns="http://schemas.openxmlformats.org/officeDocument/2006/extended-properties" xmlns:vt="http://schemas.openxmlformats.org/officeDocument/2006/docPropsVTypes">
  <Template>Office Theme</Template>
  <TotalTime>6122</TotalTime>
  <Words>1816</Words>
  <Application>Microsoft Office PowerPoint</Application>
  <PresentationFormat>Widescreen</PresentationFormat>
  <Paragraphs>248</Paragraphs>
  <Slides>28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Calibri Light</vt:lpstr>
      <vt:lpstr>Georgia</vt:lpstr>
      <vt:lpstr>Helvetica</vt:lpstr>
      <vt:lpstr>Symbol</vt:lpstr>
      <vt:lpstr>Times New Roman</vt:lpstr>
      <vt:lpstr>Wingdings</vt:lpstr>
      <vt:lpstr>Office Theme</vt:lpstr>
      <vt:lpstr>  Flexible Benefits Program 2022 Open Enrollment Presentation for Plan Year 2023</vt:lpstr>
      <vt:lpstr>Flexible Benefits Topics </vt:lpstr>
      <vt:lpstr>PowerPoint Presentation</vt:lpstr>
      <vt:lpstr>2022 Open Enrollment (OE) for 2023 Plan Year</vt:lpstr>
      <vt:lpstr>2023 Flexible Benefits Program Enhancements and Changes   </vt:lpstr>
      <vt:lpstr>2023 Flexible Benefits Vendors</vt:lpstr>
      <vt:lpstr>Flexible Benefits Plan Options</vt:lpstr>
      <vt:lpstr>Dental – Cigna DHMO</vt:lpstr>
      <vt:lpstr>Dental - Cigna PPO</vt:lpstr>
      <vt:lpstr>Vision  Access Value – Anthem Blue Cross Blue Shield (Anthem)</vt:lpstr>
      <vt:lpstr>MetLife Insurance</vt:lpstr>
      <vt:lpstr>Health Care &amp; Dependent Care Flexible Spending Accounts (FSAs)- WageWorks</vt:lpstr>
      <vt:lpstr>Short-Term Disability &amp; Long-Term Disability - The Standard</vt:lpstr>
      <vt:lpstr>Long-Term Care - Unum</vt:lpstr>
      <vt:lpstr>Employee &amp; Spouse Critical Illness and Critical Illness Plus (Accident) - AFLAC/CAIC</vt:lpstr>
      <vt:lpstr>Legal - MetLife Legal Plans, Inc.</vt:lpstr>
      <vt:lpstr>Flexible Benefits Virtual Benefits Fair</vt:lpstr>
      <vt:lpstr>GaBreeze – Enrollment Portal</vt:lpstr>
      <vt:lpstr>Open Enrollment (OE) Reminders </vt:lpstr>
      <vt:lpstr>Open Enrollment (OE) Reminders cont’d</vt:lpstr>
      <vt:lpstr>Open Enrollment (OE) Reminders cont’d</vt:lpstr>
      <vt:lpstr>Open Enrollment (OE) Reminders cont’d</vt:lpstr>
      <vt:lpstr>Open Enrollment Helpful Hints</vt:lpstr>
      <vt:lpstr>Open Enrollment (OE) Reports</vt:lpstr>
      <vt:lpstr>Resources for Employees/Participants</vt:lpstr>
      <vt:lpstr>         HRA.FlexBenefits@doas.ga.gov  </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Flexible Benefits Open Enrollment Training</dc:title>
  <dc:creator>Truong, Son</dc:creator>
  <cp:keywords/>
  <cp:lastModifiedBy>Rollins, Deborah</cp:lastModifiedBy>
  <cp:revision>183</cp:revision>
  <cp:lastPrinted>2019-09-25T20:42:26Z</cp:lastPrinted>
  <dcterms:created xsi:type="dcterms:W3CDTF">2018-10-01T14:45:50Z</dcterms:created>
  <dcterms:modified xsi:type="dcterms:W3CDTF">2022-10-13T13:33:20Z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0x010100B2029F26138C4BFDA158A626F91E876A00DA5F70227D23DD439DA08E878013F2C7</vt:lpwstr>
  </property>
  <property fmtid="{D5CDD505-2E9C-101B-9397-08002B2CF9AE}" pid="3" name="TaxKeyword">
    <vt:lpwstr/>
  </property>
  <property fmtid="{D5CDD505-2E9C-101B-9397-08002B2CF9AE}" pid="4" name="BusinessServices">
    <vt:lpwstr>35;#Flexible Benefits Resources|af640850-ea04-4eac-850a-f98f87090ebc</vt:lpwstr>
  </property>
</Properties>
</file>